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6"/>
  </p:notesMasterIdLst>
  <p:sldIdLst>
    <p:sldId id="256" r:id="rId2"/>
    <p:sldId id="259" r:id="rId3"/>
    <p:sldId id="257" r:id="rId4"/>
    <p:sldId id="258" r:id="rId5"/>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補足資料" id="{254FF3AD-324A-4982-A35F-54C3FD74F72A}">
          <p14:sldIdLst/>
        </p14:section>
        <p14:section name="大人用" id="{218105E6-921E-44D1-9C16-36265F2C13B6}">
          <p14:sldIdLst>
            <p14:sldId id="256"/>
            <p14:sldId id="259"/>
          </p14:sldIdLst>
        </p14:section>
        <p14:section name="子供用" id="{89F4E795-3928-435E-A58C-48D68213AC3E}">
          <p14:sldIdLst>
            <p14:sldId id="257"/>
            <p14:sldId id="258"/>
          </p14:sldIdLst>
        </p14:section>
      </p14:sectionLst>
    </p:ext>
    <p:ext uri="{EFAFB233-063F-42B5-8137-9DF3F51BA10A}">
      <p15:sldGuideLst xmlns:p15="http://schemas.microsoft.com/office/powerpoint/2012/main">
        <p15:guide id="1" orient="horz" pos="172" userDrawn="1">
          <p15:clr>
            <a:srgbClr val="A4A3A4"/>
          </p15:clr>
        </p15:guide>
        <p15:guide id="2" pos="187" userDrawn="1">
          <p15:clr>
            <a:srgbClr val="A4A3A4"/>
          </p15:clr>
        </p15:guide>
        <p15:guide id="3" pos="413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97D4"/>
    <a:srgbClr val="6595D3"/>
    <a:srgbClr val="01478C"/>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64" autoAdjust="0"/>
    <p:restoredTop sz="92835" autoAdjust="0"/>
  </p:normalViewPr>
  <p:slideViewPr>
    <p:cSldViewPr snapToGrid="0">
      <p:cViewPr varScale="1">
        <p:scale>
          <a:sx n="67" d="100"/>
          <a:sy n="67" d="100"/>
        </p:scale>
        <p:origin x="2460" y="40"/>
      </p:cViewPr>
      <p:guideLst>
        <p:guide orient="horz" pos="172"/>
        <p:guide pos="187"/>
        <p:guide pos="4133"/>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6F226C90-4B45-427F-B188-6C80AF7FFBB0}" type="datetimeFigureOut">
              <a:rPr kumimoji="1" lang="ja-JP" altLang="en-US" smtClean="0"/>
              <a:t>2025/6/16</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85B03742-3BAF-4161-BE91-6BFAD2B87D3B}" type="slidenum">
              <a:rPr kumimoji="1" lang="ja-JP" altLang="en-US" smtClean="0"/>
              <a:t>‹#›</a:t>
            </a:fld>
            <a:endParaRPr kumimoji="1" lang="ja-JP" altLang="en-US"/>
          </a:p>
        </p:txBody>
      </p:sp>
    </p:spTree>
    <p:extLst>
      <p:ext uri="{BB962C8B-B14F-4D97-AF65-F5344CB8AC3E}">
        <p14:creationId xmlns:p14="http://schemas.microsoft.com/office/powerpoint/2010/main" val="62849603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5B03742-3BAF-4161-BE91-6BFAD2B87D3B}" type="slidenum">
              <a:rPr kumimoji="1" lang="ja-JP" altLang="en-US" smtClean="0"/>
              <a:t>1</a:t>
            </a:fld>
            <a:endParaRPr kumimoji="1" lang="ja-JP" altLang="en-US"/>
          </a:p>
        </p:txBody>
      </p:sp>
    </p:spTree>
    <p:extLst>
      <p:ext uri="{BB962C8B-B14F-4D97-AF65-F5344CB8AC3E}">
        <p14:creationId xmlns:p14="http://schemas.microsoft.com/office/powerpoint/2010/main" val="3470614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5B03742-3BAF-4161-BE91-6BFAD2B87D3B}" type="slidenum">
              <a:rPr kumimoji="1" lang="ja-JP" altLang="en-US" smtClean="0"/>
              <a:t>3</a:t>
            </a:fld>
            <a:endParaRPr kumimoji="1" lang="ja-JP" altLang="en-US"/>
          </a:p>
        </p:txBody>
      </p:sp>
    </p:spTree>
    <p:extLst>
      <p:ext uri="{BB962C8B-B14F-4D97-AF65-F5344CB8AC3E}">
        <p14:creationId xmlns:p14="http://schemas.microsoft.com/office/powerpoint/2010/main" val="1014965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5B03742-3BAF-4161-BE91-6BFAD2B87D3B}" type="slidenum">
              <a:rPr kumimoji="1" lang="ja-JP" altLang="en-US" smtClean="0"/>
              <a:t>4</a:t>
            </a:fld>
            <a:endParaRPr kumimoji="1" lang="ja-JP" altLang="en-US"/>
          </a:p>
        </p:txBody>
      </p:sp>
    </p:spTree>
    <p:extLst>
      <p:ext uri="{BB962C8B-B14F-4D97-AF65-F5344CB8AC3E}">
        <p14:creationId xmlns:p14="http://schemas.microsoft.com/office/powerpoint/2010/main" val="941115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38E080-FFC3-8EE7-8677-F1543342026C}"/>
              </a:ext>
            </a:extLst>
          </p:cNvPr>
          <p:cNvSpPr>
            <a:spLocks noGrp="1"/>
          </p:cNvSpPr>
          <p:nvPr>
            <p:ph type="ctrTitle"/>
          </p:nvPr>
        </p:nvSpPr>
        <p:spPr>
          <a:xfrm>
            <a:off x="857250" y="1621191"/>
            <a:ext cx="5143500" cy="3448756"/>
          </a:xfrm>
        </p:spPr>
        <p:txBody>
          <a:bodyPr anchor="b"/>
          <a:lstStyle>
            <a:lvl1pPr algn="ctr">
              <a:defRPr sz="33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9956CC7-3607-2AEC-19BD-664C905ABD78}"/>
              </a:ext>
            </a:extLst>
          </p:cNvPr>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5EEBE2B-FB99-F19F-E9DA-0367555DF4B2}"/>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5" name="フッター プレースホルダー 4">
            <a:extLst>
              <a:ext uri="{FF2B5EF4-FFF2-40B4-BE49-F238E27FC236}">
                <a16:creationId xmlns:a16="http://schemas.microsoft.com/office/drawing/2014/main" id="{EBBE5277-A169-DB90-48E8-5C73BCB2AE4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45FACE1-8F5A-D871-128E-1099A09B84D6}"/>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275343868"/>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1B89B0-5FF1-6117-3523-4F571AEB3EA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6328827-F8F8-F43D-74A6-1505AEACE1D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D833636-B299-9541-E533-AF52D24CE34D}"/>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5" name="フッター プレースホルダー 4">
            <a:extLst>
              <a:ext uri="{FF2B5EF4-FFF2-40B4-BE49-F238E27FC236}">
                <a16:creationId xmlns:a16="http://schemas.microsoft.com/office/drawing/2014/main" id="{D169A13C-A86D-08A0-9806-B3360916589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EC537E-D611-ED23-F431-1B544AD34F5A}"/>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465510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E12D42-1F9D-B3D3-B292-E558FCBA57B9}"/>
              </a:ext>
            </a:extLst>
          </p:cNvPr>
          <p:cNvSpPr>
            <a:spLocks noGrp="1"/>
          </p:cNvSpPr>
          <p:nvPr>
            <p:ph type="title"/>
          </p:nvPr>
        </p:nvSpPr>
        <p:spPr>
          <a:xfrm>
            <a:off x="467916" y="2469622"/>
            <a:ext cx="5915025" cy="4120620"/>
          </a:xfrm>
        </p:spPr>
        <p:txBody>
          <a:bodyPr anchor="b"/>
          <a:lstStyle>
            <a:lvl1pPr>
              <a:defRPr sz="33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08C7723-0A5A-6970-6DD4-E896DB19AFD3}"/>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8E457B1-615F-86D2-D8FA-7D15A4427F6E}"/>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5" name="フッター プレースホルダー 4">
            <a:extLst>
              <a:ext uri="{FF2B5EF4-FFF2-40B4-BE49-F238E27FC236}">
                <a16:creationId xmlns:a16="http://schemas.microsoft.com/office/drawing/2014/main" id="{2F5B3361-6808-A8C9-E118-8A622CC51D4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4750E11-FBAF-C983-338F-1B2F598C2E01}"/>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856777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9BF49B-A397-0C01-EC21-16AA489DF8E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60573A7-5BE5-5E6E-E821-1EB9E4A5D481}"/>
              </a:ext>
            </a:extLst>
          </p:cNvPr>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B09141F-ED25-A4A8-5CD1-EDFF4C9C05F3}"/>
              </a:ext>
            </a:extLst>
          </p:cNvPr>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4A2EF18-77F4-A237-92F5-AF4036B6537D}"/>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6" name="フッター プレースホルダー 5">
            <a:extLst>
              <a:ext uri="{FF2B5EF4-FFF2-40B4-BE49-F238E27FC236}">
                <a16:creationId xmlns:a16="http://schemas.microsoft.com/office/drawing/2014/main" id="{1930493C-EFAE-95AC-0336-7E0DCF01345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E509ADC-0B5A-B0EE-848F-CA103A093862}"/>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1126576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E21A8C-7577-3548-170B-0C886AF97393}"/>
              </a:ext>
            </a:extLst>
          </p:cNvPr>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479427C-51C5-DC8B-7C59-130425CF00BA}"/>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1CF6897-2E08-39CA-F748-1A31E6485A6B}"/>
              </a:ext>
            </a:extLst>
          </p:cNvPr>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18903B4-2491-136C-4C8F-88B5686F251F}"/>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1BA292C-661D-E910-4AD9-EB8F6F6DEE9D}"/>
              </a:ext>
            </a:extLst>
          </p:cNvPr>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215525C-EDC1-EB16-DE78-EE251B058D54}"/>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8" name="フッター プレースホルダー 7">
            <a:extLst>
              <a:ext uri="{FF2B5EF4-FFF2-40B4-BE49-F238E27FC236}">
                <a16:creationId xmlns:a16="http://schemas.microsoft.com/office/drawing/2014/main" id="{07CD7B9A-C112-CDE5-9E55-A63559CA4B8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A28D5D8-5433-2A20-B020-ADE657C50DD3}"/>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63494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83B4AA-DC70-63D2-241E-5B4399A7562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571B9D2-7FD5-C37F-57CA-C57070893065}"/>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4" name="フッター プレースホルダー 3">
            <a:extLst>
              <a:ext uri="{FF2B5EF4-FFF2-40B4-BE49-F238E27FC236}">
                <a16:creationId xmlns:a16="http://schemas.microsoft.com/office/drawing/2014/main" id="{B638B2EA-B022-6CA6-C1D4-9C3A12B0687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B6ABC05-D58B-A57D-86E0-DC157E56FCBE}"/>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3454014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6DF763E-DB70-159A-C875-FD7585DE14EB}"/>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3" name="フッター プレースホルダー 2">
            <a:extLst>
              <a:ext uri="{FF2B5EF4-FFF2-40B4-BE49-F238E27FC236}">
                <a16:creationId xmlns:a16="http://schemas.microsoft.com/office/drawing/2014/main" id="{4E359FEB-25F7-1453-3BB7-42246772CE2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E731033-6F1C-4F0E-AFFD-5211E5C0FB13}"/>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560641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712C6D-5020-6812-28BB-85FE671DB2C5}"/>
              </a:ext>
            </a:extLst>
          </p:cNvPr>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BD18E2B-BC28-07FC-98DB-0F6CD4A6BC38}"/>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E77AADB-705E-AF8D-36E8-9DE2E18B2940}"/>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3FCA160-4168-885D-D1C5-60FA549D17DB}"/>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6" name="フッター プレースホルダー 5">
            <a:extLst>
              <a:ext uri="{FF2B5EF4-FFF2-40B4-BE49-F238E27FC236}">
                <a16:creationId xmlns:a16="http://schemas.microsoft.com/office/drawing/2014/main" id="{3F7EA461-93C2-B6C6-04F9-A20126F0053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E5FF260-1C22-FC7A-9D19-7F58492C2807}"/>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96863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633E60-9039-7586-5A0A-D3BC2913DED9}"/>
              </a:ext>
            </a:extLst>
          </p:cNvPr>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3C3D147-F733-238F-3873-1C49EBF65CC0}"/>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a:extLst>
              <a:ext uri="{FF2B5EF4-FFF2-40B4-BE49-F238E27FC236}">
                <a16:creationId xmlns:a16="http://schemas.microsoft.com/office/drawing/2014/main" id="{074105A6-48D8-EC30-7034-2747402CCCF5}"/>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1657929-8444-646F-35BB-28D0A5868A44}"/>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6" name="フッター プレースホルダー 5">
            <a:extLst>
              <a:ext uri="{FF2B5EF4-FFF2-40B4-BE49-F238E27FC236}">
                <a16:creationId xmlns:a16="http://schemas.microsoft.com/office/drawing/2014/main" id="{1A888054-0E15-2099-41B2-8B8E07E9B37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0C586D7-3454-4FC5-25B4-FCB3DBF60225}"/>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3283312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49649D-18A2-0AE0-C04F-0F4D0719EF8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F084E59-E3F8-03FD-123F-476A15E348E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746D956-7953-AFD1-4DCA-B34C8721784B}"/>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5" name="フッター プレースホルダー 4">
            <a:extLst>
              <a:ext uri="{FF2B5EF4-FFF2-40B4-BE49-F238E27FC236}">
                <a16:creationId xmlns:a16="http://schemas.microsoft.com/office/drawing/2014/main" id="{F45AFBDE-0F06-9970-B71A-A64D10C7DB4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D734B63-8571-4351-230C-A527DBC1D0CB}"/>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3418137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EEE09D0-096B-FA78-F754-619ECCC87F5E}"/>
              </a:ext>
            </a:extLst>
          </p:cNvPr>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B6698BF-62D2-1952-E3B9-6B256DB2CD04}"/>
              </a:ext>
            </a:extLst>
          </p:cNvPr>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E13254B-3677-535D-38F1-46744544418D}"/>
              </a:ext>
            </a:extLst>
          </p:cNvPr>
          <p:cNvSpPr>
            <a:spLocks noGrp="1"/>
          </p:cNvSpPr>
          <p:nvPr>
            <p:ph type="dt" sz="half" idx="10"/>
          </p:nvPr>
        </p:nvSpPr>
        <p:spPr/>
        <p:txBody>
          <a:bodyPr/>
          <a:lstStyle/>
          <a:p>
            <a:fld id="{2808A188-C9DC-4E8A-A0E1-8031760BC25A}" type="datetimeFigureOut">
              <a:rPr kumimoji="1" lang="ja-JP" altLang="en-US" smtClean="0"/>
              <a:t>2025/6/16</a:t>
            </a:fld>
            <a:endParaRPr kumimoji="1" lang="ja-JP" altLang="en-US"/>
          </a:p>
        </p:txBody>
      </p:sp>
      <p:sp>
        <p:nvSpPr>
          <p:cNvPr id="5" name="フッター プレースホルダー 4">
            <a:extLst>
              <a:ext uri="{FF2B5EF4-FFF2-40B4-BE49-F238E27FC236}">
                <a16:creationId xmlns:a16="http://schemas.microsoft.com/office/drawing/2014/main" id="{94BDEC4F-7FBB-DA20-4CA4-A4D029FD7AB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0797A1A-EB1B-686A-79C2-FBF90ACCED29}"/>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556618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B97AC06-C322-F55A-B825-6C573CE7B227}"/>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3160B93-2319-F464-2707-1D5FEF3C6205}"/>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0CC5C52-7C71-7F4A-6C2C-623EA8115260}"/>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2808A188-C9DC-4E8A-A0E1-8031760BC25A}" type="datetimeFigureOut">
              <a:rPr kumimoji="1" lang="ja-JP" altLang="en-US" smtClean="0"/>
              <a:t>2025/6/16</a:t>
            </a:fld>
            <a:endParaRPr kumimoji="1" lang="ja-JP" altLang="en-US"/>
          </a:p>
        </p:txBody>
      </p:sp>
      <p:sp>
        <p:nvSpPr>
          <p:cNvPr id="5" name="フッター プレースホルダー 4">
            <a:extLst>
              <a:ext uri="{FF2B5EF4-FFF2-40B4-BE49-F238E27FC236}">
                <a16:creationId xmlns:a16="http://schemas.microsoft.com/office/drawing/2014/main" id="{76435599-7DE1-2BC0-D1E5-3E075D251CDD}"/>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840E1D1-0A5D-504B-ACAA-F130978403A7}"/>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1743591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DCD21329-F43E-9DCC-2082-35B6BDC55EA4}"/>
              </a:ext>
            </a:extLst>
          </p:cNvPr>
          <p:cNvSpPr/>
          <p:nvPr/>
        </p:nvSpPr>
        <p:spPr>
          <a:xfrm>
            <a:off x="296863" y="1805055"/>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aphicFrame>
        <p:nvGraphicFramePr>
          <p:cNvPr id="4" name="表 3">
            <a:extLst>
              <a:ext uri="{FF2B5EF4-FFF2-40B4-BE49-F238E27FC236}">
                <a16:creationId xmlns:a16="http://schemas.microsoft.com/office/drawing/2014/main" id="{92E6F1E9-094E-2C19-64B3-0073728F1181}"/>
              </a:ext>
            </a:extLst>
          </p:cNvPr>
          <p:cNvGraphicFramePr>
            <a:graphicFrameLocks noGrp="1"/>
          </p:cNvGraphicFramePr>
          <p:nvPr>
            <p:extLst>
              <p:ext uri="{D42A27DB-BD31-4B8C-83A1-F6EECF244321}">
                <p14:modId xmlns:p14="http://schemas.microsoft.com/office/powerpoint/2010/main" val="3953444292"/>
              </p:ext>
            </p:extLst>
          </p:nvPr>
        </p:nvGraphicFramePr>
        <p:xfrm>
          <a:off x="296864" y="729658"/>
          <a:ext cx="6264274" cy="457200"/>
        </p:xfrm>
        <a:graphic>
          <a:graphicData uri="http://schemas.openxmlformats.org/drawingml/2006/table">
            <a:tbl>
              <a:tblPr firstRow="1" bandRow="1">
                <a:tableStyleId>{5940675A-B579-460E-94D1-54222C63F5DA}</a:tableStyleId>
              </a:tblPr>
              <a:tblGrid>
                <a:gridCol w="699099">
                  <a:extLst>
                    <a:ext uri="{9D8B030D-6E8A-4147-A177-3AD203B41FA5}">
                      <a16:colId xmlns:a16="http://schemas.microsoft.com/office/drawing/2014/main" val="2780264483"/>
                    </a:ext>
                  </a:extLst>
                </a:gridCol>
                <a:gridCol w="1674969">
                  <a:extLst>
                    <a:ext uri="{9D8B030D-6E8A-4147-A177-3AD203B41FA5}">
                      <a16:colId xmlns:a16="http://schemas.microsoft.com/office/drawing/2014/main" val="4289786845"/>
                    </a:ext>
                  </a:extLst>
                </a:gridCol>
                <a:gridCol w="438969">
                  <a:extLst>
                    <a:ext uri="{9D8B030D-6E8A-4147-A177-3AD203B41FA5}">
                      <a16:colId xmlns:a16="http://schemas.microsoft.com/office/drawing/2014/main" val="785507391"/>
                    </a:ext>
                  </a:extLst>
                </a:gridCol>
                <a:gridCol w="877645">
                  <a:extLst>
                    <a:ext uri="{9D8B030D-6E8A-4147-A177-3AD203B41FA5}">
                      <a16:colId xmlns:a16="http://schemas.microsoft.com/office/drawing/2014/main" val="362383493"/>
                    </a:ext>
                  </a:extLst>
                </a:gridCol>
                <a:gridCol w="724219">
                  <a:extLst>
                    <a:ext uri="{9D8B030D-6E8A-4147-A177-3AD203B41FA5}">
                      <a16:colId xmlns:a16="http://schemas.microsoft.com/office/drawing/2014/main" val="141128004"/>
                    </a:ext>
                  </a:extLst>
                </a:gridCol>
                <a:gridCol w="1849373">
                  <a:extLst>
                    <a:ext uri="{9D8B030D-6E8A-4147-A177-3AD203B41FA5}">
                      <a16:colId xmlns:a16="http://schemas.microsoft.com/office/drawing/2014/main" val="1293054442"/>
                    </a:ext>
                  </a:extLst>
                </a:gridCol>
              </a:tblGrid>
              <a:tr h="141793">
                <a:tc>
                  <a:txBody>
                    <a:bodyPr/>
                    <a:lstStyle/>
                    <a:p>
                      <a:pPr algn="l"/>
                      <a:r>
                        <a:rPr kumimoji="1" lang="ja-JP" altLang="en-US" sz="900" spc="0" dirty="0"/>
                        <a:t>氏名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性別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男　・　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生年月日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r"/>
                      <a:r>
                        <a:rPr kumimoji="1" lang="ja-JP" altLang="en-US" sz="700" spc="0" dirty="0"/>
                        <a:t>西暦 </a:t>
                      </a:r>
                      <a:r>
                        <a:rPr kumimoji="1" lang="ja-JP" altLang="en-US" sz="900" spc="0" dirty="0"/>
                        <a:t>　　　　　　　 　　年　　　月　　　日</a:t>
                      </a: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207963">
                <a:tc>
                  <a:txBody>
                    <a:bodyPr/>
                    <a:lstStyle/>
                    <a:p>
                      <a:pPr algn="l"/>
                      <a:r>
                        <a:rPr kumimoji="1" lang="ja-JP" altLang="en-US" sz="900" spc="0" dirty="0"/>
                        <a:t>居住地</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gridSpan="3">
                  <a:txBody>
                    <a:bodyPr/>
                    <a:lstStyle/>
                    <a:p>
                      <a:pPr algn="r"/>
                      <a:r>
                        <a:rPr kumimoji="1" lang="ja-JP" altLang="en-US" sz="700" spc="0" dirty="0"/>
                        <a:t>都 ・ 道 ・ 府 ・ 県</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年齢</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r"/>
                      <a:r>
                        <a:rPr kumimoji="1" lang="ja-JP" altLang="en-US" sz="900" spc="0" dirty="0"/>
                        <a:t>　　　歳　　　　　　か月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9262993"/>
                  </a:ext>
                </a:extLst>
              </a:tr>
            </a:tbl>
          </a:graphicData>
        </a:graphic>
      </p:graphicFrame>
      <p:sp>
        <p:nvSpPr>
          <p:cNvPr id="5" name="テキスト ボックス 4">
            <a:extLst>
              <a:ext uri="{FF2B5EF4-FFF2-40B4-BE49-F238E27FC236}">
                <a16:creationId xmlns:a16="http://schemas.microsoft.com/office/drawing/2014/main" id="{5CF0EE7A-CB95-1786-0804-B563BB8058D9}"/>
              </a:ext>
            </a:extLst>
          </p:cNvPr>
          <p:cNvSpPr txBox="1"/>
          <p:nvPr/>
        </p:nvSpPr>
        <p:spPr>
          <a:xfrm>
            <a:off x="296863" y="277377"/>
            <a:ext cx="6264272" cy="221605"/>
          </a:xfrm>
          <a:prstGeom prst="rect">
            <a:avLst/>
          </a:prstGeom>
          <a:noFill/>
        </p:spPr>
        <p:txBody>
          <a:bodyPr wrap="square" lIns="0" tIns="0" rIns="0" bIns="0" rtlCol="0">
            <a:spAutoFit/>
          </a:bodyPr>
          <a:lstStyle/>
          <a:p>
            <a:pPr algn="ctr"/>
            <a:r>
              <a:rPr kumimoji="1" lang="ja-JP" altLang="en-US" sz="1400" b="1" spc="300" dirty="0"/>
              <a:t>予防接種歴・罹患歴調査票（</a:t>
            </a:r>
            <a:r>
              <a:rPr lang="en-US" altLang="ja-JP" sz="1400" b="1" spc="300" dirty="0"/>
              <a:t>18</a:t>
            </a:r>
            <a:r>
              <a:rPr lang="ja-JP" altLang="en-US" sz="1400" b="1" spc="300" dirty="0"/>
              <a:t>歳以上の方用</a:t>
            </a:r>
            <a:r>
              <a:rPr kumimoji="1" lang="ja-JP" altLang="en-US" sz="1400" b="1" spc="300" dirty="0"/>
              <a:t>）</a:t>
            </a:r>
          </a:p>
        </p:txBody>
      </p:sp>
      <p:sp>
        <p:nvSpPr>
          <p:cNvPr id="6" name="テキスト ボックス 5">
            <a:extLst>
              <a:ext uri="{FF2B5EF4-FFF2-40B4-BE49-F238E27FC236}">
                <a16:creationId xmlns:a16="http://schemas.microsoft.com/office/drawing/2014/main" id="{5FABD300-523C-BD5D-0BFC-D7B3FE30F373}"/>
              </a:ext>
            </a:extLst>
          </p:cNvPr>
          <p:cNvSpPr txBox="1"/>
          <p:nvPr/>
        </p:nvSpPr>
        <p:spPr>
          <a:xfrm>
            <a:off x="4900857" y="570720"/>
            <a:ext cx="1615828" cy="138499"/>
          </a:xfrm>
          <a:prstGeom prst="rect">
            <a:avLst/>
          </a:prstGeom>
          <a:noFill/>
        </p:spPr>
        <p:txBody>
          <a:bodyPr wrap="none" lIns="0" tIns="0" rIns="0" bIns="0" rtlCol="0">
            <a:spAutoFit/>
          </a:bodyPr>
          <a:lstStyle/>
          <a:p>
            <a:pPr algn="r"/>
            <a:r>
              <a:rPr kumimoji="1" lang="ja-JP" altLang="en-US" sz="900" dirty="0"/>
              <a:t>回答日：　</a:t>
            </a:r>
            <a:r>
              <a:rPr kumimoji="1" lang="en-US" altLang="ja-JP" sz="900" dirty="0"/>
              <a:t>  </a:t>
            </a:r>
            <a:r>
              <a:rPr lang="ja-JP" altLang="en-US" sz="900" dirty="0"/>
              <a:t>　</a:t>
            </a:r>
            <a:r>
              <a:rPr kumimoji="1" lang="en-US" altLang="ja-JP" sz="900" dirty="0"/>
              <a:t> </a:t>
            </a:r>
            <a:r>
              <a:rPr kumimoji="1" lang="ja-JP" altLang="en-US" sz="900" dirty="0"/>
              <a:t>　　</a:t>
            </a:r>
            <a:r>
              <a:rPr lang="ja-JP" altLang="en-US" sz="900" dirty="0"/>
              <a:t>年　　　月　　　日</a:t>
            </a:r>
            <a:endParaRPr kumimoji="1" lang="ja-JP" altLang="en-US" sz="900" dirty="0"/>
          </a:p>
        </p:txBody>
      </p:sp>
      <p:graphicFrame>
        <p:nvGraphicFramePr>
          <p:cNvPr id="7" name="表 6">
            <a:extLst>
              <a:ext uri="{FF2B5EF4-FFF2-40B4-BE49-F238E27FC236}">
                <a16:creationId xmlns:a16="http://schemas.microsoft.com/office/drawing/2014/main" id="{013F8E23-FBEA-183B-2F51-4F03E7D37199}"/>
              </a:ext>
            </a:extLst>
          </p:cNvPr>
          <p:cNvGraphicFramePr>
            <a:graphicFrameLocks noGrp="1"/>
          </p:cNvGraphicFramePr>
          <p:nvPr>
            <p:extLst>
              <p:ext uri="{D42A27DB-BD31-4B8C-83A1-F6EECF244321}">
                <p14:modId xmlns:p14="http://schemas.microsoft.com/office/powerpoint/2010/main" val="861348344"/>
              </p:ext>
            </p:extLst>
          </p:nvPr>
        </p:nvGraphicFramePr>
        <p:xfrm>
          <a:off x="296862" y="1252542"/>
          <a:ext cx="2597290" cy="228600"/>
        </p:xfrm>
        <a:graphic>
          <a:graphicData uri="http://schemas.openxmlformats.org/drawingml/2006/table">
            <a:tbl>
              <a:tblPr firstRow="1" bandRow="1">
                <a:tableStyleId>{5940675A-B579-460E-94D1-54222C63F5DA}</a:tableStyleId>
              </a:tblPr>
              <a:tblGrid>
                <a:gridCol w="923290">
                  <a:extLst>
                    <a:ext uri="{9D8B030D-6E8A-4147-A177-3AD203B41FA5}">
                      <a16:colId xmlns:a16="http://schemas.microsoft.com/office/drawing/2014/main" val="772831762"/>
                    </a:ext>
                  </a:extLst>
                </a:gridCol>
                <a:gridCol w="1674000">
                  <a:extLst>
                    <a:ext uri="{9D8B030D-6E8A-4147-A177-3AD203B41FA5}">
                      <a16:colId xmlns:a16="http://schemas.microsoft.com/office/drawing/2014/main" val="876599362"/>
                    </a:ext>
                  </a:extLst>
                </a:gridCol>
              </a:tblGrid>
              <a:tr h="0">
                <a:tc>
                  <a:txBody>
                    <a:bodyPr/>
                    <a:lstStyle/>
                    <a:p>
                      <a:pPr algn="l"/>
                      <a:r>
                        <a:rPr kumimoji="1" lang="ja-JP" altLang="en-US" sz="900" spc="0" dirty="0"/>
                        <a:t>母子手帳の所持</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あり  ・  なし</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249553"/>
                  </a:ext>
                </a:extLst>
              </a:tr>
            </a:tbl>
          </a:graphicData>
        </a:graphic>
      </p:graphicFrame>
      <p:sp>
        <p:nvSpPr>
          <p:cNvPr id="8" name="テキスト ボックス 7">
            <a:extLst>
              <a:ext uri="{FF2B5EF4-FFF2-40B4-BE49-F238E27FC236}">
                <a16:creationId xmlns:a16="http://schemas.microsoft.com/office/drawing/2014/main" id="{1202D72B-A67F-B1CF-F844-438F27F4CBC5}"/>
              </a:ext>
            </a:extLst>
          </p:cNvPr>
          <p:cNvSpPr txBox="1"/>
          <p:nvPr/>
        </p:nvSpPr>
        <p:spPr>
          <a:xfrm>
            <a:off x="296863" y="1818571"/>
            <a:ext cx="626427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予防接種</a:t>
            </a:r>
            <a:r>
              <a:rPr lang="ja-JP" altLang="en-US" sz="1200" b="1" spc="300" dirty="0">
                <a:solidFill>
                  <a:schemeClr val="bg1"/>
                </a:solidFill>
              </a:rPr>
              <a:t>歴</a:t>
            </a:r>
            <a:r>
              <a:rPr kumimoji="1" lang="ja-JP" altLang="en-US" sz="1100" b="1" dirty="0">
                <a:solidFill>
                  <a:schemeClr val="bg1"/>
                </a:solidFill>
              </a:rPr>
              <a:t>（これまでに受けたワクチンの種類や回数など）</a:t>
            </a:r>
            <a:endParaRPr kumimoji="1" lang="ja-JP" altLang="en-US" sz="1200" b="1" dirty="0">
              <a:solidFill>
                <a:schemeClr val="bg1"/>
              </a:solidFill>
            </a:endParaRPr>
          </a:p>
        </p:txBody>
      </p:sp>
      <p:graphicFrame>
        <p:nvGraphicFramePr>
          <p:cNvPr id="13" name="表 12">
            <a:extLst>
              <a:ext uri="{FF2B5EF4-FFF2-40B4-BE49-F238E27FC236}">
                <a16:creationId xmlns:a16="http://schemas.microsoft.com/office/drawing/2014/main" id="{025F04BA-E566-DED9-18EA-3F6B96C3B290}"/>
              </a:ext>
            </a:extLst>
          </p:cNvPr>
          <p:cNvGraphicFramePr>
            <a:graphicFrameLocks noGrp="1"/>
          </p:cNvGraphicFramePr>
          <p:nvPr>
            <p:extLst>
              <p:ext uri="{D42A27DB-BD31-4B8C-83A1-F6EECF244321}">
                <p14:modId xmlns:p14="http://schemas.microsoft.com/office/powerpoint/2010/main" val="882722202"/>
              </p:ext>
            </p:extLst>
          </p:nvPr>
        </p:nvGraphicFramePr>
        <p:xfrm>
          <a:off x="290807" y="2100801"/>
          <a:ext cx="6273825" cy="7455000"/>
        </p:xfrm>
        <a:graphic>
          <a:graphicData uri="http://schemas.openxmlformats.org/drawingml/2006/table">
            <a:tbl>
              <a:tblPr firstRow="1" bandRow="1">
                <a:tableStyleId>{5940675A-B579-460E-94D1-54222C63F5DA}</a:tableStyleId>
              </a:tblPr>
              <a:tblGrid>
                <a:gridCol w="1697975">
                  <a:extLst>
                    <a:ext uri="{9D8B030D-6E8A-4147-A177-3AD203B41FA5}">
                      <a16:colId xmlns:a16="http://schemas.microsoft.com/office/drawing/2014/main" val="2780264483"/>
                    </a:ext>
                  </a:extLst>
                </a:gridCol>
                <a:gridCol w="1200141">
                  <a:extLst>
                    <a:ext uri="{9D8B030D-6E8A-4147-A177-3AD203B41FA5}">
                      <a16:colId xmlns:a16="http://schemas.microsoft.com/office/drawing/2014/main" val="4289786845"/>
                    </a:ext>
                  </a:extLst>
                </a:gridCol>
                <a:gridCol w="1018251">
                  <a:extLst>
                    <a:ext uri="{9D8B030D-6E8A-4147-A177-3AD203B41FA5}">
                      <a16:colId xmlns:a16="http://schemas.microsoft.com/office/drawing/2014/main" val="785507391"/>
                    </a:ext>
                  </a:extLst>
                </a:gridCol>
                <a:gridCol w="1153478">
                  <a:extLst>
                    <a:ext uri="{9D8B030D-6E8A-4147-A177-3AD203B41FA5}">
                      <a16:colId xmlns:a16="http://schemas.microsoft.com/office/drawing/2014/main" val="362383493"/>
                    </a:ext>
                  </a:extLst>
                </a:gridCol>
                <a:gridCol w="1203980">
                  <a:extLst>
                    <a:ext uri="{9D8B030D-6E8A-4147-A177-3AD203B41FA5}">
                      <a16:colId xmlns:a16="http://schemas.microsoft.com/office/drawing/2014/main" val="141128004"/>
                    </a:ext>
                  </a:extLst>
                </a:gridCol>
              </a:tblGrid>
              <a:tr h="0">
                <a:tc>
                  <a:txBody>
                    <a:bodyPr/>
                    <a:lstStyle/>
                    <a:p>
                      <a:pPr algn="l"/>
                      <a:r>
                        <a:rPr kumimoji="1" lang="ja-JP" altLang="en-US" sz="900" spc="0" dirty="0">
                          <a:latin typeface="+mn-ea"/>
                          <a:ea typeface="+mn-ea"/>
                        </a:rPr>
                        <a:t>ワクチン</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接種の有無</a:t>
                      </a:r>
                    </a:p>
                    <a:p>
                      <a:pPr algn="l"/>
                      <a:r>
                        <a:rPr kumimoji="1" lang="ja-JP" altLang="en-US" sz="900" spc="0" dirty="0">
                          <a:latin typeface="+mn-ea"/>
                          <a:ea typeface="+mn-ea"/>
                        </a:rPr>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接種回数</a:t>
                      </a:r>
                    </a:p>
                    <a:p>
                      <a:pPr algn="l"/>
                      <a:r>
                        <a:rPr kumimoji="1" lang="ja-JP" altLang="en-US" sz="900" spc="0" dirty="0">
                          <a:latin typeface="+mn-ea"/>
                          <a:ea typeface="+mn-ea"/>
                        </a:rPr>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最後に接種した年月</a:t>
                      </a:r>
                    </a:p>
                    <a:p>
                      <a:pPr algn="l"/>
                      <a:r>
                        <a:rPr kumimoji="1" lang="ja-JP" altLang="en-US" sz="900" spc="0" dirty="0">
                          <a:latin typeface="+mn-ea"/>
                          <a:ea typeface="+mn-ea"/>
                        </a:rPr>
                        <a:t>（わかる範囲で）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商品名（主なもの）</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04251480"/>
                  </a:ext>
                </a:extLst>
              </a:tr>
              <a:tr h="0">
                <a:tc gridSpan="5">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900" b="1" spc="0" dirty="0">
                          <a:solidFill>
                            <a:schemeClr val="bg1"/>
                          </a:solidFill>
                          <a:latin typeface="+mn-ea"/>
                          <a:ea typeface="+mn-ea"/>
                        </a:rPr>
                        <a:t>１</a:t>
                      </a:r>
                      <a:r>
                        <a:rPr kumimoji="1" lang="en-US" altLang="ja-JP" sz="900" b="1" spc="0" dirty="0">
                          <a:solidFill>
                            <a:schemeClr val="bg1"/>
                          </a:solidFill>
                          <a:latin typeface="+mn-ea"/>
                          <a:ea typeface="+mn-ea"/>
                        </a:rPr>
                        <a:t>.</a:t>
                      </a:r>
                      <a:r>
                        <a:rPr kumimoji="1" lang="ja-JP" altLang="en-US" sz="900" b="1" spc="0" dirty="0">
                          <a:solidFill>
                            <a:schemeClr val="bg1"/>
                          </a:solidFill>
                          <a:latin typeface="+mn-ea"/>
                          <a:ea typeface="+mn-ea"/>
                        </a:rPr>
                        <a:t>　肺炎球菌 （</a:t>
                      </a:r>
                      <a:r>
                        <a:rPr kumimoji="1" lang="en-US" altLang="ja-JP" sz="800" spc="0" dirty="0">
                          <a:solidFill>
                            <a:schemeClr val="bg1"/>
                          </a:solidFill>
                          <a:latin typeface="+mn-ea"/>
                          <a:ea typeface="+mn-ea"/>
                        </a:rPr>
                        <a:t>※ </a:t>
                      </a:r>
                      <a:r>
                        <a:rPr kumimoji="1" lang="ja-JP" altLang="en-US" sz="800" spc="0" dirty="0">
                          <a:solidFill>
                            <a:schemeClr val="bg1"/>
                          </a:solidFill>
                          <a:latin typeface="+mn-ea"/>
                          <a:ea typeface="+mn-ea"/>
                        </a:rPr>
                        <a:t>主に</a:t>
                      </a:r>
                      <a:r>
                        <a:rPr kumimoji="1" lang="en-US" altLang="ja-JP" sz="800" spc="0" dirty="0">
                          <a:solidFill>
                            <a:schemeClr val="bg1"/>
                          </a:solidFill>
                          <a:latin typeface="+mn-ea"/>
                          <a:ea typeface="+mn-ea"/>
                        </a:rPr>
                        <a:t>65</a:t>
                      </a:r>
                      <a:r>
                        <a:rPr kumimoji="1" lang="ja-JP" altLang="en-US" sz="800" spc="0" dirty="0">
                          <a:solidFill>
                            <a:schemeClr val="bg1"/>
                          </a:solidFill>
                          <a:latin typeface="+mn-ea"/>
                          <a:ea typeface="+mn-ea"/>
                        </a:rPr>
                        <a:t>歳以上を対象とした定期接種</a:t>
                      </a:r>
                      <a:r>
                        <a:rPr kumimoji="1" lang="ja-JP" altLang="en-US" sz="900" b="1" spc="0" dirty="0">
                          <a:solidFill>
                            <a:schemeClr val="bg1"/>
                          </a:solidFill>
                          <a:latin typeface="+mn-ea"/>
                          <a:ea typeface="+mn-ea"/>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154000">
                <a:tc>
                  <a:txBody>
                    <a:bodyPr/>
                    <a:lstStyle/>
                    <a:p>
                      <a:pPr algn="l"/>
                      <a:r>
                        <a:rPr kumimoji="1" lang="ja-JP" altLang="en-US" sz="700" spc="0" dirty="0">
                          <a:latin typeface="+mn-ea"/>
                          <a:ea typeface="+mn-ea"/>
                        </a:rPr>
                        <a:t>肺炎球菌　</a:t>
                      </a:r>
                      <a:r>
                        <a:rPr kumimoji="1" lang="en-US" altLang="ja-JP" sz="700" b="1" spc="0" dirty="0">
                          <a:latin typeface="+mn-ea"/>
                          <a:ea typeface="+mn-ea"/>
                        </a:rPr>
                        <a:t>23</a:t>
                      </a:r>
                      <a:r>
                        <a:rPr kumimoji="1" lang="ja-JP" altLang="en-US" sz="700" spc="0" dirty="0">
                          <a:latin typeface="+mn-ea"/>
                          <a:ea typeface="+mn-ea"/>
                        </a:rPr>
                        <a:t>価 （</a:t>
                      </a:r>
                      <a:r>
                        <a:rPr kumimoji="1" lang="en-US" altLang="ja-JP" sz="700" spc="0" dirty="0">
                          <a:latin typeface="+mn-ea"/>
                          <a:ea typeface="+mn-ea"/>
                        </a:rPr>
                        <a:t>PPSV23</a:t>
                      </a:r>
                      <a:r>
                        <a:rPr kumimoji="1" lang="ja-JP" altLang="en-US" sz="700" spc="0" dirty="0">
                          <a:latin typeface="+mn-ea"/>
                          <a:ea typeface="+mn-ea"/>
                        </a:rPr>
                        <a:t>）</a:t>
                      </a:r>
                      <a:endParaRPr kumimoji="1" lang="en-US" altLang="ja-JP" sz="70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en-US" altLang="ja-JP" sz="700" spc="0" dirty="0">
                          <a:latin typeface="+mn-ea"/>
                          <a:ea typeface="+mn-ea"/>
                        </a:rPr>
                        <a:t>23</a:t>
                      </a:r>
                      <a:r>
                        <a:rPr kumimoji="1" lang="ja-JP" altLang="en-US" sz="700" spc="0" dirty="0">
                          <a:latin typeface="+mn-ea"/>
                          <a:ea typeface="+mn-ea"/>
                        </a:rPr>
                        <a:t>価莢膜ポリサッカライド</a:t>
                      </a:r>
                    </a:p>
                    <a:p>
                      <a:pPr algn="l"/>
                      <a:r>
                        <a:rPr kumimoji="1" lang="ja-JP" altLang="en-US" sz="700" spc="0" dirty="0">
                          <a:latin typeface="+mn-ea"/>
                          <a:ea typeface="+mn-ea"/>
                        </a:rPr>
                        <a:t>（ニューモバックス</a:t>
                      </a:r>
                      <a:r>
                        <a:rPr kumimoji="1" lang="en-US" altLang="ja-JP" sz="700" spc="0" dirty="0">
                          <a:latin typeface="+mn-ea"/>
                          <a:ea typeface="+mn-ea"/>
                        </a:rPr>
                        <a:t>NP</a:t>
                      </a:r>
                      <a:r>
                        <a:rPr kumimoji="1" lang="ja-JP" altLang="en-US" sz="700" spc="0" dirty="0">
                          <a:latin typeface="+mn-ea"/>
                          <a:ea typeface="+mn-ea"/>
                        </a:rPr>
                        <a:t>）</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79262993"/>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肺炎球菌　</a:t>
                      </a:r>
                      <a:r>
                        <a:rPr kumimoji="1" lang="en-US" altLang="ja-JP" sz="700" spc="0" dirty="0">
                          <a:latin typeface="+mn-ea"/>
                          <a:ea typeface="+mn-ea"/>
                        </a:rPr>
                        <a:t>1</a:t>
                      </a:r>
                      <a:r>
                        <a:rPr kumimoji="1" lang="en-US" altLang="ja-JP" sz="700" b="1" spc="0" dirty="0">
                          <a:latin typeface="+mn-ea"/>
                          <a:ea typeface="+mn-ea"/>
                        </a:rPr>
                        <a:t>3</a:t>
                      </a:r>
                      <a:r>
                        <a:rPr kumimoji="1" lang="ja-JP" altLang="en-US" sz="700" spc="0" dirty="0">
                          <a:latin typeface="+mn-ea"/>
                          <a:ea typeface="+mn-ea"/>
                        </a:rPr>
                        <a:t>価 （</a:t>
                      </a:r>
                      <a:r>
                        <a:rPr kumimoji="1" lang="en-US" altLang="ja-JP" sz="700" spc="0" dirty="0">
                          <a:latin typeface="+mn-ea"/>
                          <a:ea typeface="+mn-ea"/>
                        </a:rPr>
                        <a:t>PCV13</a:t>
                      </a:r>
                      <a:r>
                        <a:rPr kumimoji="1" lang="ja-JP" altLang="en-US" sz="700" spc="0" dirty="0">
                          <a:latin typeface="+mn-ea"/>
                          <a:ea typeface="+mn-ea"/>
                        </a:rPr>
                        <a:t>）</a:t>
                      </a:r>
                      <a:endParaRPr kumimoji="1" lang="en-US" altLang="ja-JP" sz="70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プレベナー</a:t>
                      </a:r>
                      <a:r>
                        <a:rPr kumimoji="1" lang="en-US" altLang="ja-JP" sz="700" spc="0" dirty="0">
                          <a:latin typeface="+mn-ea"/>
                          <a:ea typeface="+mn-ea"/>
                        </a:rPr>
                        <a:t>13</a:t>
                      </a: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33833358"/>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肺炎球菌　</a:t>
                      </a:r>
                      <a:r>
                        <a:rPr kumimoji="1" lang="en-US" altLang="ja-JP" sz="700" b="1" spc="0" dirty="0">
                          <a:latin typeface="+mn-ea"/>
                          <a:ea typeface="+mn-ea"/>
                        </a:rPr>
                        <a:t>15</a:t>
                      </a:r>
                      <a:r>
                        <a:rPr kumimoji="1" lang="ja-JP" altLang="en-US" sz="700" spc="0" dirty="0">
                          <a:latin typeface="+mn-ea"/>
                          <a:ea typeface="+mn-ea"/>
                        </a:rPr>
                        <a:t>価 （</a:t>
                      </a:r>
                      <a:r>
                        <a:rPr kumimoji="1" lang="en-US" altLang="ja-JP" sz="700" spc="0" dirty="0">
                          <a:latin typeface="+mn-ea"/>
                          <a:ea typeface="+mn-ea"/>
                        </a:rPr>
                        <a:t>PCV15</a:t>
                      </a:r>
                      <a:r>
                        <a:rPr kumimoji="1" lang="ja-JP" altLang="en-US" sz="700" spc="0" dirty="0">
                          <a:latin typeface="+mn-ea"/>
                          <a:ea typeface="+mn-ea"/>
                        </a:rPr>
                        <a:t>）</a:t>
                      </a:r>
                      <a:endParaRPr kumimoji="1" lang="en-US" altLang="ja-JP" sz="70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プレベナー</a:t>
                      </a:r>
                      <a:r>
                        <a:rPr kumimoji="1" lang="en-US" altLang="ja-JP" sz="700" spc="0" dirty="0">
                          <a:latin typeface="+mn-ea"/>
                          <a:ea typeface="+mn-ea"/>
                        </a:rPr>
                        <a:t>15</a:t>
                      </a: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08436551"/>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肺炎球菌　</a:t>
                      </a:r>
                      <a:r>
                        <a:rPr kumimoji="1" lang="en-US" altLang="ja-JP" sz="700" b="1" spc="0" dirty="0">
                          <a:latin typeface="+mn-ea"/>
                          <a:ea typeface="+mn-ea"/>
                        </a:rPr>
                        <a:t>20</a:t>
                      </a:r>
                      <a:r>
                        <a:rPr kumimoji="1" lang="ja-JP" altLang="en-US" sz="700" spc="0" dirty="0">
                          <a:latin typeface="+mn-ea"/>
                          <a:ea typeface="+mn-ea"/>
                        </a:rPr>
                        <a:t>価 （</a:t>
                      </a:r>
                      <a:r>
                        <a:rPr kumimoji="1" lang="en-US" altLang="ja-JP" sz="700" spc="0" dirty="0">
                          <a:latin typeface="+mn-ea"/>
                          <a:ea typeface="+mn-ea"/>
                        </a:rPr>
                        <a:t>PCV20</a:t>
                      </a:r>
                      <a:r>
                        <a:rPr kumimoji="1" lang="ja-JP" altLang="en-US" sz="700" spc="0" dirty="0">
                          <a:latin typeface="+mn-ea"/>
                          <a:ea typeface="+mn-ea"/>
                        </a:rPr>
                        <a:t>）</a:t>
                      </a:r>
                      <a:endParaRPr kumimoji="1" lang="en-US" altLang="ja-JP" sz="70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プレベナー</a:t>
                      </a:r>
                      <a:r>
                        <a:rPr kumimoji="1" lang="en-US" altLang="ja-JP" sz="700" spc="0" dirty="0">
                          <a:latin typeface="+mn-ea"/>
                          <a:ea typeface="+mn-ea"/>
                        </a:rPr>
                        <a:t>20</a:t>
                      </a: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61831702"/>
                  </a:ext>
                </a:extLst>
              </a:tr>
              <a:tr h="154000">
                <a:tc gridSpan="5">
                  <a:txBody>
                    <a:bodyPr/>
                    <a:lstStyle/>
                    <a:p>
                      <a:pPr algn="l"/>
                      <a:r>
                        <a:rPr kumimoji="1" lang="ja-JP" altLang="en-US" sz="900" b="1" spc="0" dirty="0">
                          <a:solidFill>
                            <a:schemeClr val="bg1"/>
                          </a:solidFill>
                          <a:latin typeface="+mn-ea"/>
                          <a:ea typeface="+mn-ea"/>
                        </a:rPr>
                        <a:t>２</a:t>
                      </a:r>
                      <a:r>
                        <a:rPr kumimoji="1" lang="en-US" altLang="ja-JP" sz="900" b="1" spc="0" dirty="0">
                          <a:solidFill>
                            <a:schemeClr val="bg1"/>
                          </a:solidFill>
                          <a:latin typeface="+mn-ea"/>
                          <a:ea typeface="+mn-ea"/>
                        </a:rPr>
                        <a:t>. </a:t>
                      </a:r>
                      <a:r>
                        <a:rPr kumimoji="1" lang="ja-JP" altLang="en-US" sz="900" b="1" spc="0" dirty="0">
                          <a:solidFill>
                            <a:schemeClr val="bg1"/>
                          </a:solidFill>
                          <a:latin typeface="+mn-ea"/>
                          <a:ea typeface="+mn-ea"/>
                        </a:rPr>
                        <a:t>  ジフテリア　・　百日せき　・　破傷風　・　ポリオ</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06954"/>
                  </a:ext>
                </a:extLst>
              </a:tr>
              <a:tr h="154000">
                <a:tc>
                  <a:txBody>
                    <a:bodyPr/>
                    <a:lstStyle/>
                    <a:p>
                      <a:pPr algn="l"/>
                      <a:r>
                        <a:rPr kumimoji="1" lang="ja-JP" altLang="en-US" sz="700" b="1" spc="0" dirty="0">
                          <a:latin typeface="+mn-ea"/>
                          <a:ea typeface="+mn-ea"/>
                        </a:rPr>
                        <a:t>２種混合：</a:t>
                      </a:r>
                      <a:r>
                        <a:rPr kumimoji="1" lang="en-US" altLang="ja-JP" sz="700" b="1" spc="0" dirty="0">
                          <a:latin typeface="+mn-ea"/>
                          <a:ea typeface="+mn-ea"/>
                        </a:rPr>
                        <a:t>DT</a:t>
                      </a:r>
                      <a:endParaRPr kumimoji="1" lang="ja-JP" altLang="en-US"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700" spc="0" dirty="0">
                          <a:latin typeface="+mn-ea"/>
                          <a:ea typeface="+mn-ea"/>
                        </a:rPr>
                        <a:t>DT</a:t>
                      </a:r>
                      <a:r>
                        <a:rPr kumimoji="1" lang="ja-JP" altLang="en-US" sz="700" spc="0" dirty="0">
                          <a:latin typeface="+mn-ea"/>
                          <a:ea typeface="+mn-ea"/>
                        </a:rPr>
                        <a:t>ビック</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1124197"/>
                  </a:ext>
                </a:extLst>
              </a:tr>
              <a:tr h="154000">
                <a:tc>
                  <a:txBody>
                    <a:bodyPr/>
                    <a:lstStyle/>
                    <a:p>
                      <a:pPr algn="l"/>
                      <a:r>
                        <a:rPr kumimoji="1" lang="ja-JP" altLang="en-US" sz="700" b="1" spc="0" dirty="0">
                          <a:latin typeface="+mn-ea"/>
                          <a:ea typeface="+mn-ea"/>
                        </a:rPr>
                        <a:t>３種混合：</a:t>
                      </a:r>
                      <a:r>
                        <a:rPr kumimoji="1" lang="en-US" altLang="ja-JP" sz="700" b="1" spc="0" dirty="0">
                          <a:latin typeface="+mn-ea"/>
                          <a:ea typeface="+mn-ea"/>
                        </a:rPr>
                        <a:t>DPT</a:t>
                      </a:r>
                      <a:endParaRPr kumimoji="1" lang="ja-JP" altLang="en-US"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u="none" strike="noStrike" dirty="0">
                          <a:effectLst/>
                          <a:latin typeface="+mn-ea"/>
                          <a:ea typeface="+mn-ea"/>
                        </a:rPr>
                        <a:t>トリビック</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85548206"/>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latin typeface="+mn-ea"/>
                          <a:ea typeface="+mn-ea"/>
                        </a:rPr>
                        <a:t>IPV (</a:t>
                      </a:r>
                      <a:r>
                        <a:rPr kumimoji="1" lang="ja-JP" altLang="en-US" sz="700" b="1" spc="0" dirty="0">
                          <a:latin typeface="+mn-ea"/>
                          <a:ea typeface="+mn-ea"/>
                        </a:rPr>
                        <a:t>不活化ポリオワクチン</a:t>
                      </a:r>
                      <a:r>
                        <a:rPr kumimoji="1" lang="en-US" altLang="ja-JP" sz="700" b="1" spc="0" dirty="0">
                          <a:latin typeface="+mn-ea"/>
                          <a:ea typeface="+mn-ea"/>
                        </a:rPr>
                        <a:t>)</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イモバックスポリオ</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94620952"/>
                  </a:ext>
                </a:extLst>
              </a:tr>
              <a:tr h="216000">
                <a:tc>
                  <a:txBody>
                    <a:bodyPr/>
                    <a:lstStyle/>
                    <a:p>
                      <a:pPr algn="l"/>
                      <a:r>
                        <a:rPr kumimoji="1" lang="ja-JP" altLang="en-US" sz="700" b="1" spc="0" dirty="0">
                          <a:latin typeface="+mn-ea"/>
                          <a:ea typeface="+mn-ea"/>
                        </a:rPr>
                        <a:t>ポリオ　経口生ワクチン （</a:t>
                      </a:r>
                      <a:r>
                        <a:rPr kumimoji="1" lang="en-US" altLang="ja-JP" sz="700" b="1" spc="0" dirty="0">
                          <a:latin typeface="+mn-ea"/>
                          <a:ea typeface="+mn-ea"/>
                        </a:rPr>
                        <a:t>OPV</a:t>
                      </a:r>
                      <a:r>
                        <a:rPr kumimoji="1" lang="ja-JP" altLang="en-US" sz="700" b="1" spc="0" dirty="0">
                          <a:latin typeface="+mn-ea"/>
                          <a:ea typeface="+mn-ea"/>
                        </a:rPr>
                        <a:t>）</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39128000"/>
                  </a:ext>
                </a:extLst>
              </a:tr>
              <a:tr h="154000">
                <a:tc gridSpan="5">
                  <a:txBody>
                    <a:bodyPr/>
                    <a:lstStyle/>
                    <a:p>
                      <a:pPr algn="l"/>
                      <a:r>
                        <a:rPr kumimoji="1" lang="en-US" altLang="ja-JP" sz="900" b="1" spc="0" dirty="0">
                          <a:solidFill>
                            <a:schemeClr val="bg1"/>
                          </a:solidFill>
                          <a:latin typeface="+mn-ea"/>
                          <a:ea typeface="+mn-ea"/>
                        </a:rPr>
                        <a:t>3.</a:t>
                      </a:r>
                      <a:r>
                        <a:rPr kumimoji="1" lang="ja-JP" altLang="en-US" sz="900" b="1" spc="0" dirty="0">
                          <a:solidFill>
                            <a:schemeClr val="bg1"/>
                          </a:solidFill>
                          <a:latin typeface="+mn-ea"/>
                          <a:ea typeface="+mn-ea"/>
                        </a:rPr>
                        <a:t>  </a:t>
                      </a:r>
                      <a:r>
                        <a:rPr kumimoji="1" lang="en-US" altLang="ja-JP" sz="900" b="1" spc="0" dirty="0">
                          <a:solidFill>
                            <a:schemeClr val="bg1"/>
                          </a:solidFill>
                          <a:latin typeface="+mn-ea"/>
                          <a:ea typeface="+mn-ea"/>
                        </a:rPr>
                        <a:t>MR</a:t>
                      </a:r>
                      <a:r>
                        <a:rPr kumimoji="1" lang="ja-JP" altLang="en-US" sz="900" b="1" spc="0" dirty="0">
                          <a:solidFill>
                            <a:schemeClr val="bg1"/>
                          </a:solidFill>
                          <a:latin typeface="+mn-ea"/>
                          <a:ea typeface="+mn-ea"/>
                        </a:rPr>
                        <a:t>　・　風しん　・　麻しん</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878502"/>
                  </a:ext>
                </a:extLst>
              </a:tr>
              <a:tr h="154000">
                <a:tc>
                  <a:txBody>
                    <a:bodyPr/>
                    <a:lstStyle/>
                    <a:p>
                      <a:pPr algn="l"/>
                      <a:r>
                        <a:rPr kumimoji="1" lang="ja-JP" altLang="en-US" sz="700" b="1" spc="0" dirty="0">
                          <a:latin typeface="+mn-ea"/>
                          <a:ea typeface="+mn-ea"/>
                        </a:rPr>
                        <a:t>風しん・麻しん混合 （</a:t>
                      </a:r>
                      <a:r>
                        <a:rPr kumimoji="1" lang="en-US" altLang="ja-JP" sz="700" b="1" spc="0" dirty="0">
                          <a:latin typeface="+mn-ea"/>
                          <a:ea typeface="+mn-ea"/>
                        </a:rPr>
                        <a:t>MR</a:t>
                      </a:r>
                      <a:r>
                        <a:rPr kumimoji="1" lang="ja-JP" altLang="en-US" sz="700" b="1" spc="0" dirty="0">
                          <a:latin typeface="+mn-ea"/>
                          <a:ea typeface="+mn-ea"/>
                        </a:rPr>
                        <a:t>）</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u="none" strike="noStrike" dirty="0">
                          <a:effectLst/>
                          <a:latin typeface="+mn-ea"/>
                          <a:ea typeface="+mn-ea"/>
                        </a:rPr>
                        <a:t>ミールビック、</a:t>
                      </a:r>
                      <a:br>
                        <a:rPr lang="ja-JP" altLang="en-US" sz="700" u="none" strike="noStrike" dirty="0">
                          <a:effectLst/>
                          <a:latin typeface="+mn-ea"/>
                          <a:ea typeface="+mn-ea"/>
                        </a:rPr>
                      </a:br>
                      <a:r>
                        <a:rPr lang="ja-JP" altLang="en-US" sz="700" u="none" strike="noStrike" dirty="0">
                          <a:effectLst/>
                          <a:latin typeface="+mn-ea"/>
                          <a:ea typeface="+mn-ea"/>
                        </a:rPr>
                        <a:t>はしか風しん混合生ワクチン</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475102"/>
                  </a:ext>
                </a:extLst>
              </a:tr>
              <a:tr h="154000">
                <a:tc>
                  <a:txBody>
                    <a:bodyPr/>
                    <a:lstStyle/>
                    <a:p>
                      <a:pPr algn="l"/>
                      <a:r>
                        <a:rPr kumimoji="1" lang="ja-JP" altLang="en-US" sz="700" b="1" spc="0" dirty="0">
                          <a:latin typeface="+mn-ea"/>
                          <a:ea typeface="+mn-ea"/>
                        </a:rPr>
                        <a:t>風しん・麻しん・ムンプス混合 （</a:t>
                      </a:r>
                      <a:r>
                        <a:rPr kumimoji="1" lang="en-US" altLang="ja-JP" sz="700" b="1" spc="0" dirty="0">
                          <a:latin typeface="+mn-ea"/>
                          <a:ea typeface="+mn-ea"/>
                        </a:rPr>
                        <a:t>MMR</a:t>
                      </a:r>
                      <a:r>
                        <a:rPr kumimoji="1" lang="ja-JP" altLang="en-US" sz="700" b="1" spc="0" dirty="0">
                          <a:latin typeface="+mn-ea"/>
                          <a:ea typeface="+mn-ea"/>
                        </a:rPr>
                        <a:t>）</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68415265"/>
                  </a:ext>
                </a:extLst>
              </a:tr>
              <a:tr h="0">
                <a:tc>
                  <a:txBody>
                    <a:bodyPr/>
                    <a:lstStyle/>
                    <a:p>
                      <a:pPr algn="l"/>
                      <a:r>
                        <a:rPr kumimoji="1" lang="ja-JP" altLang="en-US" sz="700" b="1" spc="0" dirty="0">
                          <a:latin typeface="+mn-ea"/>
                          <a:ea typeface="+mn-ea"/>
                        </a:rPr>
                        <a:t>風しん</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22232664"/>
                  </a:ext>
                </a:extLst>
              </a:tr>
              <a:tr h="154000">
                <a:tc>
                  <a:txBody>
                    <a:bodyPr/>
                    <a:lstStyle/>
                    <a:p>
                      <a:pPr algn="l"/>
                      <a:r>
                        <a:rPr kumimoji="1" lang="ja-JP" altLang="en-US" sz="700" b="1" spc="0" dirty="0">
                          <a:latin typeface="+mn-ea"/>
                          <a:ea typeface="+mn-ea"/>
                        </a:rPr>
                        <a:t>麻しん （はしか）		</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11838246"/>
                  </a:ext>
                </a:extLst>
              </a:tr>
              <a:tr h="154000">
                <a:tc gridSpan="5">
                  <a:txBody>
                    <a:bodyPr/>
                    <a:lstStyle/>
                    <a:p>
                      <a:pPr algn="l"/>
                      <a:r>
                        <a:rPr kumimoji="1" lang="en-US" altLang="ja-JP" sz="900" b="1" spc="0" dirty="0">
                          <a:solidFill>
                            <a:schemeClr val="bg1"/>
                          </a:solidFill>
                          <a:latin typeface="+mn-ea"/>
                          <a:ea typeface="+mn-ea"/>
                        </a:rPr>
                        <a:t>4.</a:t>
                      </a:r>
                      <a:r>
                        <a:rPr kumimoji="1" lang="ja-JP" altLang="en-US" sz="900" b="1" spc="0" dirty="0">
                          <a:solidFill>
                            <a:schemeClr val="bg1"/>
                          </a:solidFill>
                          <a:latin typeface="+mn-ea"/>
                          <a:ea typeface="+mn-ea"/>
                        </a:rPr>
                        <a:t>  帯状疱疹 </a:t>
                      </a:r>
                      <a:r>
                        <a:rPr kumimoji="1" lang="ja-JP" altLang="en-US" sz="1000" b="1" spc="0" dirty="0">
                          <a:solidFill>
                            <a:schemeClr val="bg1"/>
                          </a:solidFill>
                          <a:latin typeface="+mn-ea"/>
                          <a:ea typeface="+mn-ea"/>
                        </a:rPr>
                        <a:t>（</a:t>
                      </a:r>
                      <a:r>
                        <a:rPr kumimoji="1" lang="en-US" altLang="ja-JP" sz="900" spc="0" dirty="0">
                          <a:solidFill>
                            <a:schemeClr val="bg1"/>
                          </a:solidFill>
                          <a:latin typeface="+mn-ea"/>
                          <a:ea typeface="+mn-ea"/>
                        </a:rPr>
                        <a:t>※ </a:t>
                      </a:r>
                      <a:r>
                        <a:rPr kumimoji="1" lang="ja-JP" altLang="en-US" sz="900" spc="0" dirty="0">
                          <a:solidFill>
                            <a:schemeClr val="bg1"/>
                          </a:solidFill>
                          <a:latin typeface="+mn-ea"/>
                          <a:ea typeface="+mn-ea"/>
                        </a:rPr>
                        <a:t>主に</a:t>
                      </a:r>
                      <a:r>
                        <a:rPr kumimoji="1" lang="en-US" altLang="ja-JP" sz="900" spc="0" dirty="0">
                          <a:solidFill>
                            <a:schemeClr val="bg1"/>
                          </a:solidFill>
                          <a:latin typeface="+mn-ea"/>
                          <a:ea typeface="+mn-ea"/>
                        </a:rPr>
                        <a:t>65</a:t>
                      </a:r>
                      <a:r>
                        <a:rPr kumimoji="1" lang="ja-JP" altLang="en-US" sz="900" spc="0" dirty="0">
                          <a:solidFill>
                            <a:schemeClr val="bg1"/>
                          </a:solidFill>
                          <a:latin typeface="+mn-ea"/>
                          <a:ea typeface="+mn-ea"/>
                        </a:rPr>
                        <a:t>歳以上を対象とした定期接種</a:t>
                      </a:r>
                      <a:r>
                        <a:rPr kumimoji="1" lang="ja-JP" altLang="en-US" sz="1000" b="1" spc="0" dirty="0">
                          <a:solidFill>
                            <a:schemeClr val="bg1"/>
                          </a:solidFill>
                          <a:latin typeface="+mn-ea"/>
                          <a:ea typeface="+mn-ea"/>
                        </a:rPr>
                        <a:t>）</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tc>
                <a:tc hMerge="1">
                  <a:txBody>
                    <a:bodyPr/>
                    <a:lstStyle/>
                    <a:p>
                      <a:pPr algn="l"/>
                      <a:endParaRPr kumimoji="1" lang="ja-JP" altLang="en-US" sz="800" spc="0" dirty="0"/>
                    </a:p>
                  </a:txBody>
                  <a:tcPr anchor="ctr"/>
                </a:tc>
                <a:tc hMerge="1">
                  <a:txBody>
                    <a:bodyPr/>
                    <a:lstStyle/>
                    <a:p>
                      <a:pPr algn="l"/>
                      <a:endParaRPr kumimoji="1" lang="ja-JP" altLang="en-US" sz="800" spc="0" dirty="0"/>
                    </a:p>
                  </a:txBody>
                  <a:tcPr anchor="ctr"/>
                </a:tc>
                <a:tc hMerge="1">
                  <a:txBody>
                    <a:bodyPr/>
                    <a:lstStyle/>
                    <a:p>
                      <a:pPr algn="l"/>
                      <a:endParaRPr kumimoji="1" lang="ja-JP" altLang="en-US" sz="700" spc="0" dirty="0"/>
                    </a:p>
                  </a:txBody>
                  <a:tcPr anchor="ctr"/>
                </a:tc>
                <a:extLst>
                  <a:ext uri="{0D108BD9-81ED-4DB2-BD59-A6C34878D82A}">
                    <a16:rowId xmlns:a16="http://schemas.microsoft.com/office/drawing/2014/main" val="1990962850"/>
                  </a:ext>
                </a:extLst>
              </a:tr>
              <a:tr h="154000">
                <a:tc>
                  <a:txBody>
                    <a:bodyPr/>
                    <a:lstStyle/>
                    <a:p>
                      <a:pPr algn="l"/>
                      <a:r>
                        <a:rPr kumimoji="1" lang="ja-JP" altLang="en-US" sz="700" b="1" spc="0" dirty="0">
                          <a:latin typeface="+mn-ea"/>
                          <a:ea typeface="+mn-ea"/>
                        </a:rPr>
                        <a:t>帯状疱疹 生ワクチン</a:t>
                      </a:r>
                      <a:endParaRPr kumimoji="1" lang="en-US" altLang="ja-JP" sz="700" b="1" spc="0" dirty="0">
                        <a:latin typeface="+mn-ea"/>
                        <a:ea typeface="+mn-ea"/>
                      </a:endParaRPr>
                    </a:p>
                    <a:p>
                      <a:pPr algn="l"/>
                      <a:r>
                        <a:rPr kumimoji="1" lang="ja-JP" altLang="en-US" sz="700" b="0" spc="0" dirty="0">
                          <a:latin typeface="+mn-ea"/>
                          <a:ea typeface="+mn-ea"/>
                        </a:rPr>
                        <a:t>通常</a:t>
                      </a:r>
                      <a:r>
                        <a:rPr kumimoji="1" lang="en-US" altLang="ja-JP" sz="700" b="0" spc="0" dirty="0">
                          <a:latin typeface="+mn-ea"/>
                          <a:ea typeface="+mn-ea"/>
                        </a:rPr>
                        <a:t>1</a:t>
                      </a:r>
                      <a:r>
                        <a:rPr kumimoji="1" lang="ja-JP" altLang="en-US" sz="700" b="0" spc="0" dirty="0">
                          <a:latin typeface="+mn-ea"/>
                          <a:ea typeface="+mn-ea"/>
                        </a:rPr>
                        <a:t>回接種</a:t>
                      </a:r>
                      <a:endParaRPr kumimoji="1" lang="en-US" altLang="ja-JP" sz="700" b="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ビケン</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30441986"/>
                  </a:ext>
                </a:extLst>
              </a:tr>
              <a:tr h="154000">
                <a:tc>
                  <a:txBody>
                    <a:bodyPr/>
                    <a:lstStyle/>
                    <a:p>
                      <a:pPr algn="l"/>
                      <a:r>
                        <a:rPr kumimoji="1" lang="ja-JP" altLang="en-US" sz="700" b="1" spc="0" dirty="0">
                          <a:latin typeface="+mn-ea"/>
                          <a:ea typeface="+mn-ea"/>
                        </a:rPr>
                        <a:t>帯状疱疹 不活化ワクチン</a:t>
                      </a:r>
                      <a:endParaRPr kumimoji="1" lang="en-US" altLang="ja-JP" sz="700" b="1" spc="0" dirty="0">
                        <a:latin typeface="+mn-ea"/>
                        <a:ea typeface="+mn-ea"/>
                      </a:endParaRPr>
                    </a:p>
                    <a:p>
                      <a:pPr algn="l"/>
                      <a:r>
                        <a:rPr kumimoji="1" lang="ja-JP" altLang="en-US" sz="700" b="0" spc="0" dirty="0">
                          <a:latin typeface="+mn-ea"/>
                          <a:ea typeface="+mn-ea"/>
                        </a:rPr>
                        <a:t>通常</a:t>
                      </a:r>
                      <a:r>
                        <a:rPr kumimoji="1" lang="en-US" altLang="ja-JP" sz="700" b="0" spc="0" dirty="0">
                          <a:latin typeface="+mn-ea"/>
                          <a:ea typeface="+mn-ea"/>
                        </a:rPr>
                        <a:t>2</a:t>
                      </a:r>
                      <a:r>
                        <a:rPr kumimoji="1" lang="ja-JP" altLang="en-US" sz="700" b="0" spc="0" dirty="0">
                          <a:latin typeface="+mn-ea"/>
                          <a:ea typeface="+mn-ea"/>
                        </a:rPr>
                        <a:t>回接種</a:t>
                      </a:r>
                      <a:endParaRPr kumimoji="1" lang="en-US" altLang="ja-JP" sz="700" b="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シングリックス</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05765769"/>
                  </a:ext>
                </a:extLst>
              </a:tr>
              <a:tr h="154000">
                <a:tc gridSpan="5">
                  <a:txBody>
                    <a:bodyPr/>
                    <a:lstStyle/>
                    <a:p>
                      <a:pPr algn="l"/>
                      <a:r>
                        <a:rPr kumimoji="1" lang="en-US" altLang="ja-JP" sz="900" b="1" spc="0" dirty="0">
                          <a:solidFill>
                            <a:schemeClr val="bg1"/>
                          </a:solidFill>
                          <a:latin typeface="+mn-ea"/>
                          <a:ea typeface="+mn-ea"/>
                        </a:rPr>
                        <a:t>5.</a:t>
                      </a:r>
                      <a:r>
                        <a:rPr kumimoji="1" lang="ja-JP" altLang="en-US" sz="900" b="1" spc="0" dirty="0">
                          <a:solidFill>
                            <a:schemeClr val="bg1"/>
                          </a:solidFill>
                          <a:latin typeface="+mn-ea"/>
                          <a:ea typeface="+mn-ea"/>
                        </a:rPr>
                        <a:t>  日本脳炎</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tcPr>
                </a:tc>
                <a:tc hMerge="1">
                  <a:txBody>
                    <a:bodyPr/>
                    <a:lstStyle/>
                    <a:p>
                      <a:pPr algn="l"/>
                      <a:endParaRPr kumimoji="1" lang="ja-JP" altLang="en-US" sz="800" spc="0" dirty="0"/>
                    </a:p>
                  </a:txBody>
                  <a:tcPr anchor="ctr"/>
                </a:tc>
                <a:tc hMerge="1">
                  <a:txBody>
                    <a:bodyPr/>
                    <a:lstStyle/>
                    <a:p>
                      <a:pPr algn="l"/>
                      <a:endParaRPr kumimoji="1" lang="ja-JP" altLang="en-US" sz="800" spc="0" dirty="0"/>
                    </a:p>
                  </a:txBody>
                  <a:tcPr anchor="ctr"/>
                </a:tc>
                <a:tc hMerge="1">
                  <a:txBody>
                    <a:bodyPr/>
                    <a:lstStyle/>
                    <a:p>
                      <a:pPr algn="l"/>
                      <a:endParaRPr kumimoji="1" lang="ja-JP" altLang="en-US" sz="700" spc="0" dirty="0"/>
                    </a:p>
                  </a:txBody>
                  <a:tcPr anchor="ctr"/>
                </a:tc>
                <a:extLst>
                  <a:ext uri="{0D108BD9-81ED-4DB2-BD59-A6C34878D82A}">
                    <a16:rowId xmlns:a16="http://schemas.microsoft.com/office/drawing/2014/main" val="2681693799"/>
                  </a:ext>
                </a:extLst>
              </a:tr>
              <a:tr h="154000">
                <a:tc>
                  <a:txBody>
                    <a:bodyPr/>
                    <a:lstStyle/>
                    <a:p>
                      <a:pPr algn="l"/>
                      <a:r>
                        <a:rPr kumimoji="1" lang="ja-JP" altLang="en-US" sz="700" b="1" spc="0" dirty="0">
                          <a:latin typeface="+mn-ea"/>
                          <a:ea typeface="+mn-ea"/>
                        </a:rPr>
                        <a:t>日本脳炎</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エンセバック、ジェービック</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44574487"/>
                  </a:ext>
                </a:extLst>
              </a:tr>
              <a:tr h="154000">
                <a:tc gridSpan="5">
                  <a:txBody>
                    <a:bodyPr/>
                    <a:lstStyle/>
                    <a:p>
                      <a:pPr algn="l"/>
                      <a:r>
                        <a:rPr kumimoji="1" lang="en-US" altLang="ja-JP" sz="900" b="1" spc="0" dirty="0">
                          <a:solidFill>
                            <a:schemeClr val="bg1"/>
                          </a:solidFill>
                          <a:latin typeface="+mn-ea"/>
                          <a:ea typeface="+mn-ea"/>
                        </a:rPr>
                        <a:t>6.</a:t>
                      </a:r>
                      <a:r>
                        <a:rPr kumimoji="1" lang="ja-JP" altLang="en-US" sz="900" b="1" spc="0" dirty="0">
                          <a:solidFill>
                            <a:schemeClr val="bg1"/>
                          </a:solidFill>
                          <a:latin typeface="+mn-ea"/>
                          <a:ea typeface="+mn-ea"/>
                        </a:rPr>
                        <a:t>　ヒトパピローマウイルス感染症</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tcPr>
                </a:tc>
                <a:tc hMerge="1">
                  <a:txBody>
                    <a:bodyPr/>
                    <a:lstStyle/>
                    <a:p>
                      <a:pPr algn="l"/>
                      <a:endParaRPr kumimoji="1" lang="ja-JP" altLang="en-US" sz="1000" spc="0" dirty="0"/>
                    </a:p>
                  </a:txBody>
                  <a:tcPr anchor="ctr"/>
                </a:tc>
                <a:tc hMerge="1">
                  <a:txBody>
                    <a:bodyPr/>
                    <a:lstStyle/>
                    <a:p>
                      <a:pPr algn="l"/>
                      <a:endParaRPr kumimoji="1" lang="ja-JP" altLang="en-US" sz="1000" spc="0" dirty="0"/>
                    </a:p>
                  </a:txBody>
                  <a:tcPr anchor="ctr"/>
                </a:tc>
                <a:tc hMerge="1">
                  <a:txBody>
                    <a:bodyPr/>
                    <a:lstStyle/>
                    <a:p>
                      <a:pPr algn="l"/>
                      <a:endParaRPr kumimoji="1" lang="ja-JP" altLang="en-US" sz="1000" spc="0" dirty="0"/>
                    </a:p>
                  </a:txBody>
                  <a:tcPr anchor="ctr">
                    <a:solidFill>
                      <a:schemeClr val="bg1">
                        <a:lumMod val="85000"/>
                      </a:schemeClr>
                    </a:solidFill>
                  </a:tcPr>
                </a:tc>
                <a:extLst>
                  <a:ext uri="{0D108BD9-81ED-4DB2-BD59-A6C34878D82A}">
                    <a16:rowId xmlns:a16="http://schemas.microsoft.com/office/drawing/2014/main" val="1937290946"/>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2</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br>
                        <a:rPr lang="ja-JP" altLang="en-US" sz="700" b="1" i="0" u="none" strike="noStrike" dirty="0">
                          <a:solidFill>
                            <a:srgbClr val="000000"/>
                          </a:solidFill>
                          <a:effectLst/>
                          <a:latin typeface="+mn-ea"/>
                          <a:ea typeface="+mn-ea"/>
                        </a:rPr>
                      </a:br>
                      <a:r>
                        <a:rPr lang="ja-JP" altLang="en-US" sz="700" b="1" i="0" u="sng" strike="noStrike" dirty="0">
                          <a:solidFill>
                            <a:srgbClr val="000000"/>
                          </a:solidFill>
                          <a:effectLst/>
                          <a:latin typeface="+mn-ea"/>
                          <a:ea typeface="+mn-ea"/>
                        </a:rPr>
                        <a:t>女性のみ</a:t>
                      </a:r>
                      <a:r>
                        <a:rPr lang="ja-JP" altLang="en-US" sz="700" b="0" i="0" u="none" strike="noStrike" dirty="0">
                          <a:solidFill>
                            <a:srgbClr val="000000"/>
                          </a:solidFill>
                          <a:effectLst/>
                          <a:latin typeface="+mn-ea"/>
                          <a:ea typeface="+mn-ea"/>
                        </a:rPr>
                        <a:t>接種可能</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サーバリックス</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1277986"/>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4</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endParaRPr lang="ja-JP" altLang="en-US" sz="700" b="1" i="0" u="none" strike="noStrike" dirty="0">
                        <a:solidFill>
                          <a:srgbClr val="000000"/>
                        </a:solidFill>
                        <a:effectLst/>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67019" rtl="0" eaLnBrk="1" fontAlgn="ctr"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mn-ea"/>
                          <a:ea typeface="+mn-ea"/>
                          <a:cs typeface="+mn-cs"/>
                        </a:rPr>
                        <a:t>ガーダシル</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55773777"/>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9</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br>
                        <a:rPr lang="ja-JP" altLang="en-US" sz="700" b="1" i="0" u="none" strike="noStrike" dirty="0">
                          <a:solidFill>
                            <a:srgbClr val="000000"/>
                          </a:solidFill>
                          <a:effectLst/>
                          <a:latin typeface="+mn-ea"/>
                          <a:ea typeface="+mn-ea"/>
                        </a:rPr>
                      </a:br>
                      <a:r>
                        <a:rPr lang="ja-JP" altLang="en-US" sz="700" b="1" i="0" u="sng" strike="noStrike" dirty="0">
                          <a:solidFill>
                            <a:srgbClr val="000000"/>
                          </a:solidFill>
                          <a:effectLst/>
                          <a:latin typeface="+mn-ea"/>
                          <a:ea typeface="+mn-ea"/>
                        </a:rPr>
                        <a:t>女性のみ</a:t>
                      </a:r>
                      <a:r>
                        <a:rPr lang="ja-JP" altLang="en-US" sz="700" b="0" i="0" u="none" strike="noStrike" dirty="0">
                          <a:solidFill>
                            <a:srgbClr val="000000"/>
                          </a:solidFill>
                          <a:effectLst/>
                          <a:latin typeface="+mn-ea"/>
                          <a:ea typeface="+mn-ea"/>
                        </a:rPr>
                        <a:t>接種可能</a:t>
                      </a:r>
                      <a:endParaRPr lang="ja-JP" altLang="en-US" sz="700" b="1" i="0" u="none" strike="noStrike" dirty="0">
                        <a:solidFill>
                          <a:srgbClr val="000000"/>
                        </a:solidFill>
                        <a:effectLst/>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b="0" spc="0" dirty="0">
                          <a:latin typeface="+mn-ea"/>
                          <a:ea typeface="+mn-ea"/>
                        </a:rPr>
                        <a:t>シルガード</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7625899"/>
                  </a:ext>
                </a:extLst>
              </a:tr>
              <a:tr h="154000">
                <a:tc gridSpan="5">
                  <a:txBody>
                    <a:bodyPr/>
                    <a:lstStyle/>
                    <a:p>
                      <a:pPr algn="l"/>
                      <a:r>
                        <a:rPr kumimoji="1" lang="en-US" altLang="ja-JP" sz="900" b="1" spc="0" dirty="0">
                          <a:solidFill>
                            <a:schemeClr val="bg1"/>
                          </a:solidFill>
                          <a:latin typeface="+mn-ea"/>
                          <a:ea typeface="+mn-ea"/>
                        </a:rPr>
                        <a:t>7.  </a:t>
                      </a:r>
                      <a:r>
                        <a:rPr kumimoji="1" lang="ja-JP" altLang="en-US" sz="900" b="1" spc="0" dirty="0">
                          <a:solidFill>
                            <a:schemeClr val="bg1"/>
                          </a:solidFill>
                          <a:latin typeface="+mn-ea"/>
                          <a:ea typeface="+mn-ea"/>
                        </a:rPr>
                        <a:t>インフルエンザ</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43868"/>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t>季節性インフルエンザ </a:t>
                      </a:r>
                      <a:r>
                        <a:rPr kumimoji="1" lang="en-US" altLang="ja-JP" sz="700" b="1" spc="0" dirty="0"/>
                        <a:t>2024/25</a:t>
                      </a:r>
                      <a:r>
                        <a:rPr kumimoji="1" lang="ja-JP" altLang="en-US" sz="700" b="1" spc="0" dirty="0"/>
                        <a:t>シーズン</a:t>
                      </a:r>
                      <a:endParaRPr kumimoji="1" lang="en-US" altLang="ja-JP" sz="700" b="1" spc="0" dirty="0"/>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t>2024</a:t>
                      </a:r>
                      <a:r>
                        <a:rPr kumimoji="1" lang="ja-JP" altLang="en-US" sz="700" b="1" spc="0" dirty="0"/>
                        <a:t>年</a:t>
                      </a:r>
                      <a:r>
                        <a:rPr kumimoji="1" lang="en-US" altLang="ja-JP" sz="700" b="1" spc="0" dirty="0"/>
                        <a:t>10</a:t>
                      </a:r>
                      <a:r>
                        <a:rPr kumimoji="1" lang="ja-JP" altLang="en-US" sz="700" b="1" spc="0" dirty="0"/>
                        <a:t>月から本日までの接種歴</a:t>
                      </a:r>
                      <a:endParaRPr kumimoji="1" lang="en-US" altLang="ja-JP" sz="500" b="1" spc="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latin typeface="+mn-ea"/>
                          <a:ea typeface="+mn-ea"/>
                        </a:rPr>
                        <a:t>―</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0852278"/>
                  </a:ext>
                </a:extLst>
              </a:tr>
              <a:tr h="154000">
                <a:tc gridSpan="5">
                  <a:txBody>
                    <a:bodyPr/>
                    <a:lstStyle/>
                    <a:p>
                      <a:pPr algn="l"/>
                      <a:r>
                        <a:rPr kumimoji="1" lang="en-US" altLang="ja-JP" sz="900" b="1" spc="0" dirty="0">
                          <a:solidFill>
                            <a:schemeClr val="bg1"/>
                          </a:solidFill>
                          <a:latin typeface="+mn-ea"/>
                          <a:ea typeface="+mn-ea"/>
                        </a:rPr>
                        <a:t>8.  </a:t>
                      </a:r>
                      <a:r>
                        <a:rPr kumimoji="1" lang="ja-JP" altLang="en-US" sz="900" b="1" spc="0" dirty="0">
                          <a:solidFill>
                            <a:schemeClr val="bg1"/>
                          </a:solidFill>
                          <a:latin typeface="+mn-ea"/>
                          <a:ea typeface="+mn-ea"/>
                        </a:rPr>
                        <a:t>新型コロナウイルス感染症</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7976059"/>
                  </a:ext>
                </a:extLst>
              </a:tr>
              <a:tr h="154000">
                <a:tc>
                  <a:txBody>
                    <a:bodyPr/>
                    <a:lstStyle/>
                    <a:p>
                      <a:pPr algn="l"/>
                      <a:r>
                        <a:rPr kumimoji="1" lang="ja-JP" altLang="en-US" sz="700" b="1" spc="0" dirty="0">
                          <a:latin typeface="+mn-ea"/>
                          <a:ea typeface="+mn-ea"/>
                        </a:rPr>
                        <a:t>特例臨時接種 （最大</a:t>
                      </a:r>
                      <a:r>
                        <a:rPr kumimoji="1" lang="en-US" altLang="ja-JP" sz="700" b="1" spc="0" dirty="0">
                          <a:latin typeface="+mn-ea"/>
                          <a:ea typeface="+mn-ea"/>
                        </a:rPr>
                        <a:t>7</a:t>
                      </a:r>
                      <a:r>
                        <a:rPr kumimoji="1" lang="ja-JP" altLang="en-US" sz="700" b="1" spc="0" dirty="0">
                          <a:latin typeface="+mn-ea"/>
                          <a:ea typeface="+mn-ea"/>
                        </a:rPr>
                        <a:t>回）</a:t>
                      </a:r>
                      <a:endParaRPr kumimoji="1" lang="en-US" altLang="ja-JP" sz="700" b="1" spc="0" dirty="0">
                        <a:latin typeface="+mn-ea"/>
                        <a:ea typeface="+mn-ea"/>
                      </a:endParaRPr>
                    </a:p>
                    <a:p>
                      <a:pPr algn="l"/>
                      <a:r>
                        <a:rPr kumimoji="1" lang="ja-JP" altLang="en-US" sz="700" b="1" spc="0" dirty="0">
                          <a:latin typeface="+mn-ea"/>
                          <a:ea typeface="+mn-ea"/>
                        </a:rPr>
                        <a:t>～</a:t>
                      </a:r>
                      <a:r>
                        <a:rPr kumimoji="1" lang="en-US" altLang="ja-JP" sz="700" b="1" spc="0" dirty="0">
                          <a:latin typeface="+mn-ea"/>
                          <a:ea typeface="+mn-ea"/>
                        </a:rPr>
                        <a:t>2024</a:t>
                      </a:r>
                      <a:r>
                        <a:rPr kumimoji="1" lang="ja-JP" altLang="en-US" sz="700" b="1" spc="0" dirty="0">
                          <a:latin typeface="+mn-ea"/>
                          <a:ea typeface="+mn-ea"/>
                        </a:rPr>
                        <a:t>年</a:t>
                      </a:r>
                      <a:r>
                        <a:rPr kumimoji="1" lang="en-US" altLang="ja-JP" sz="700" b="1" spc="0" dirty="0">
                          <a:latin typeface="+mn-ea"/>
                          <a:ea typeface="+mn-ea"/>
                        </a:rPr>
                        <a:t>3</a:t>
                      </a:r>
                      <a:r>
                        <a:rPr kumimoji="1" lang="ja-JP" altLang="en-US" sz="700" b="1" spc="0" dirty="0">
                          <a:latin typeface="+mn-ea"/>
                          <a:ea typeface="+mn-ea"/>
                        </a:rPr>
                        <a:t>月</a:t>
                      </a:r>
                      <a:r>
                        <a:rPr kumimoji="1" lang="en-US" altLang="ja-JP" sz="700" b="1" spc="0" dirty="0">
                          <a:latin typeface="+mn-ea"/>
                          <a:ea typeface="+mn-ea"/>
                        </a:rPr>
                        <a:t>31</a:t>
                      </a:r>
                      <a:r>
                        <a:rPr kumimoji="1" lang="ja-JP" altLang="en-US" sz="700" b="1" spc="0" dirty="0">
                          <a:latin typeface="+mn-ea"/>
                          <a:ea typeface="+mn-ea"/>
                        </a:rPr>
                        <a:t>日までの接種歴</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latin typeface="+mn-ea"/>
                          <a:ea typeface="+mn-ea"/>
                        </a:rPr>
                        <a:t>―</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56264927"/>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latin typeface="+mn-ea"/>
                          <a:ea typeface="+mn-ea"/>
                        </a:rPr>
                        <a:t>2024/25</a:t>
                      </a:r>
                      <a:r>
                        <a:rPr kumimoji="1" lang="ja-JP" altLang="en-US" sz="700" b="1" spc="0" dirty="0">
                          <a:latin typeface="+mn-ea"/>
                          <a:ea typeface="+mn-ea"/>
                        </a:rPr>
                        <a:t>シーズン</a:t>
                      </a:r>
                      <a:endParaRPr kumimoji="1" lang="en-US" altLang="ja-JP" sz="700" b="1" spc="0" dirty="0">
                        <a:latin typeface="+mn-ea"/>
                        <a:ea typeface="+mn-ea"/>
                      </a:endParaRPr>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latin typeface="+mn-ea"/>
                          <a:ea typeface="+mn-ea"/>
                        </a:rPr>
                        <a:t>2024</a:t>
                      </a:r>
                      <a:r>
                        <a:rPr kumimoji="1" lang="ja-JP" altLang="en-US" sz="700" b="1" spc="0" dirty="0">
                          <a:latin typeface="+mn-ea"/>
                          <a:ea typeface="+mn-ea"/>
                        </a:rPr>
                        <a:t>年</a:t>
                      </a:r>
                      <a:r>
                        <a:rPr kumimoji="1" lang="en-US" altLang="ja-JP" sz="700" b="1" spc="0" dirty="0">
                          <a:latin typeface="+mn-ea"/>
                          <a:ea typeface="+mn-ea"/>
                        </a:rPr>
                        <a:t>10</a:t>
                      </a:r>
                      <a:r>
                        <a:rPr kumimoji="1" lang="ja-JP" altLang="en-US" sz="700" b="1" spc="0" dirty="0">
                          <a:latin typeface="+mn-ea"/>
                          <a:ea typeface="+mn-ea"/>
                        </a:rPr>
                        <a:t>月から本日までの接種歴</a:t>
                      </a:r>
                      <a:endParaRPr kumimoji="1" lang="en-US" altLang="ja-JP" sz="500" b="1" spc="0" dirty="0">
                        <a:solidFill>
                          <a:schemeClr val="tx1"/>
                        </a:solidFill>
                        <a:latin typeface="+mn-ea"/>
                        <a:ea typeface="+mn-ea"/>
                      </a:endParaRPr>
                    </a:p>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solidFill>
                            <a:schemeClr val="tx1"/>
                          </a:solidFill>
                          <a:latin typeface="+mn-ea"/>
                          <a:ea typeface="+mn-ea"/>
                        </a:rPr>
                        <a:t>（</a:t>
                      </a:r>
                      <a:r>
                        <a:rPr kumimoji="1" lang="en-US" altLang="ja-JP" sz="600" spc="0" dirty="0">
                          <a:solidFill>
                            <a:schemeClr val="tx1"/>
                          </a:solidFill>
                          <a:latin typeface="+mn-ea"/>
                          <a:ea typeface="+mn-ea"/>
                        </a:rPr>
                        <a:t>※ </a:t>
                      </a:r>
                      <a:r>
                        <a:rPr kumimoji="1" lang="ja-JP" altLang="en-US" sz="600" spc="0" dirty="0">
                          <a:solidFill>
                            <a:schemeClr val="tx1"/>
                          </a:solidFill>
                          <a:latin typeface="+mn-ea"/>
                          <a:ea typeface="+mn-ea"/>
                        </a:rPr>
                        <a:t>主に</a:t>
                      </a:r>
                      <a:r>
                        <a:rPr kumimoji="1" lang="en-US" altLang="ja-JP" sz="600" spc="0" dirty="0">
                          <a:solidFill>
                            <a:schemeClr val="tx1"/>
                          </a:solidFill>
                          <a:latin typeface="+mn-ea"/>
                          <a:ea typeface="+mn-ea"/>
                        </a:rPr>
                        <a:t>65</a:t>
                      </a:r>
                      <a:r>
                        <a:rPr kumimoji="1" lang="ja-JP" altLang="en-US" sz="600" spc="0" dirty="0">
                          <a:solidFill>
                            <a:schemeClr val="tx1"/>
                          </a:solidFill>
                          <a:latin typeface="+mn-ea"/>
                          <a:ea typeface="+mn-ea"/>
                        </a:rPr>
                        <a:t>歳以上を対象とした定期接種</a:t>
                      </a:r>
                      <a:r>
                        <a:rPr kumimoji="1" lang="ja-JP" altLang="en-US" sz="700" b="1" spc="0" dirty="0">
                          <a:solidFill>
                            <a:schemeClr val="tx1"/>
                          </a:solidFill>
                          <a:latin typeface="+mn-ea"/>
                          <a:ea typeface="+mn-ea"/>
                        </a:rPr>
                        <a:t>）</a:t>
                      </a:r>
                      <a:endParaRPr kumimoji="1" lang="en-US" altLang="ja-JP" sz="700" b="1" spc="0" dirty="0">
                        <a:solidFill>
                          <a:schemeClr val="tx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04390078"/>
                  </a:ext>
                </a:extLst>
              </a:tr>
            </a:tbl>
          </a:graphicData>
        </a:graphic>
      </p:graphicFrame>
      <p:sp>
        <p:nvSpPr>
          <p:cNvPr id="16" name="テキスト ボックス 15">
            <a:extLst>
              <a:ext uri="{FF2B5EF4-FFF2-40B4-BE49-F238E27FC236}">
                <a16:creationId xmlns:a16="http://schemas.microsoft.com/office/drawing/2014/main" id="{CBBAE75A-F248-CF58-6E1E-E27BDDFE0B6A}"/>
              </a:ext>
            </a:extLst>
          </p:cNvPr>
          <p:cNvSpPr txBox="1"/>
          <p:nvPr/>
        </p:nvSpPr>
        <p:spPr>
          <a:xfrm>
            <a:off x="2890761" y="9631563"/>
            <a:ext cx="1511632" cy="215444"/>
          </a:xfrm>
          <a:prstGeom prst="rect">
            <a:avLst/>
          </a:prstGeom>
          <a:noFill/>
        </p:spPr>
        <p:txBody>
          <a:bodyPr wrap="none" lIns="0" tIns="0" rIns="0" bIns="0" rtlCol="0">
            <a:spAutoFit/>
          </a:bodyPr>
          <a:lstStyle/>
          <a:p>
            <a:pPr algn="ctr"/>
            <a:r>
              <a:rPr lang="ja-JP" altLang="en-US" sz="1400" dirty="0"/>
              <a:t>裏面につづきます。</a:t>
            </a:r>
            <a:endParaRPr kumimoji="1" lang="ja-JP" altLang="en-US" sz="1400" dirty="0"/>
          </a:p>
        </p:txBody>
      </p:sp>
      <p:sp>
        <p:nvSpPr>
          <p:cNvPr id="2" name="テキスト ボックス 1">
            <a:extLst>
              <a:ext uri="{FF2B5EF4-FFF2-40B4-BE49-F238E27FC236}">
                <a16:creationId xmlns:a16="http://schemas.microsoft.com/office/drawing/2014/main" id="{77048F6A-A284-1D8E-DBCB-CB98A9983531}"/>
              </a:ext>
            </a:extLst>
          </p:cNvPr>
          <p:cNvSpPr txBox="1"/>
          <p:nvPr/>
        </p:nvSpPr>
        <p:spPr>
          <a:xfrm>
            <a:off x="296862" y="1594051"/>
            <a:ext cx="2667398" cy="138499"/>
          </a:xfrm>
          <a:prstGeom prst="rect">
            <a:avLst/>
          </a:prstGeom>
          <a:noFill/>
        </p:spPr>
        <p:txBody>
          <a:bodyPr wrap="none" lIns="0" tIns="0" rIns="0" bIns="0" rtlCol="0">
            <a:spAutoFit/>
          </a:bodyPr>
          <a:lstStyle/>
          <a:p>
            <a:pPr algn="r"/>
            <a:r>
              <a:rPr lang="ja-JP" altLang="en-US" sz="900" dirty="0"/>
              <a:t>母子健康手帳や記録等を見ながら記入してください。</a:t>
            </a:r>
            <a:endParaRPr kumimoji="1" lang="ja-JP" altLang="en-US" sz="900" dirty="0"/>
          </a:p>
        </p:txBody>
      </p:sp>
    </p:spTree>
    <p:extLst>
      <p:ext uri="{BB962C8B-B14F-4D97-AF65-F5344CB8AC3E}">
        <p14:creationId xmlns:p14="http://schemas.microsoft.com/office/powerpoint/2010/main" val="1840295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98B63-E441-A3D5-DAD0-4F095A4E23A8}"/>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CE065674-FD79-5EFC-283C-ABD9EE1F2345}"/>
              </a:ext>
            </a:extLst>
          </p:cNvPr>
          <p:cNvSpPr/>
          <p:nvPr/>
        </p:nvSpPr>
        <p:spPr>
          <a:xfrm>
            <a:off x="296863" y="3340436"/>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911E85A5-886F-0D4A-F5EA-185DA88C1835}"/>
              </a:ext>
            </a:extLst>
          </p:cNvPr>
          <p:cNvSpPr txBox="1"/>
          <p:nvPr/>
        </p:nvSpPr>
        <p:spPr>
          <a:xfrm>
            <a:off x="296863" y="3353952"/>
            <a:ext cx="626427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その他の予防接種</a:t>
            </a:r>
            <a:r>
              <a:rPr lang="ja-JP" altLang="en-US" sz="1200" b="1" spc="300" dirty="0">
                <a:solidFill>
                  <a:schemeClr val="bg1"/>
                </a:solidFill>
              </a:rPr>
              <a:t>歴</a:t>
            </a:r>
            <a:r>
              <a:rPr kumimoji="1" lang="ja-JP" altLang="en-US" sz="1100" b="1" dirty="0">
                <a:solidFill>
                  <a:schemeClr val="bg1"/>
                </a:solidFill>
              </a:rPr>
              <a:t>（子ども時代には定期接種でなかったものなど）</a:t>
            </a:r>
            <a:endParaRPr kumimoji="1" lang="ja-JP" altLang="en-US" sz="1200" b="1" dirty="0">
              <a:solidFill>
                <a:schemeClr val="bg1"/>
              </a:solidFill>
            </a:endParaRPr>
          </a:p>
        </p:txBody>
      </p:sp>
      <p:graphicFrame>
        <p:nvGraphicFramePr>
          <p:cNvPr id="13" name="表 12">
            <a:extLst>
              <a:ext uri="{FF2B5EF4-FFF2-40B4-BE49-F238E27FC236}">
                <a16:creationId xmlns:a16="http://schemas.microsoft.com/office/drawing/2014/main" id="{1FE4279F-DB89-5FB9-AFD5-382B739AB7B8}"/>
              </a:ext>
            </a:extLst>
          </p:cNvPr>
          <p:cNvGraphicFramePr>
            <a:graphicFrameLocks noGrp="1"/>
          </p:cNvGraphicFramePr>
          <p:nvPr>
            <p:extLst>
              <p:ext uri="{D42A27DB-BD31-4B8C-83A1-F6EECF244321}">
                <p14:modId xmlns:p14="http://schemas.microsoft.com/office/powerpoint/2010/main" val="179453276"/>
              </p:ext>
            </p:extLst>
          </p:nvPr>
        </p:nvGraphicFramePr>
        <p:xfrm>
          <a:off x="296863" y="3951395"/>
          <a:ext cx="6298768" cy="3307080"/>
        </p:xfrm>
        <a:graphic>
          <a:graphicData uri="http://schemas.openxmlformats.org/drawingml/2006/table">
            <a:tbl>
              <a:tblPr firstRow="1" bandRow="1">
                <a:tableStyleId>{5940675A-B579-460E-94D1-54222C63F5DA}</a:tableStyleId>
              </a:tblPr>
              <a:tblGrid>
                <a:gridCol w="758939">
                  <a:extLst>
                    <a:ext uri="{9D8B030D-6E8A-4147-A177-3AD203B41FA5}">
                      <a16:colId xmlns:a16="http://schemas.microsoft.com/office/drawing/2014/main" val="2780264483"/>
                    </a:ext>
                  </a:extLst>
                </a:gridCol>
                <a:gridCol w="939037">
                  <a:extLst>
                    <a:ext uri="{9D8B030D-6E8A-4147-A177-3AD203B41FA5}">
                      <a16:colId xmlns:a16="http://schemas.microsoft.com/office/drawing/2014/main" val="1364997827"/>
                    </a:ext>
                  </a:extLst>
                </a:gridCol>
                <a:gridCol w="1200140">
                  <a:extLst>
                    <a:ext uri="{9D8B030D-6E8A-4147-A177-3AD203B41FA5}">
                      <a16:colId xmlns:a16="http://schemas.microsoft.com/office/drawing/2014/main" val="4289786845"/>
                    </a:ext>
                  </a:extLst>
                </a:gridCol>
                <a:gridCol w="1018252">
                  <a:extLst>
                    <a:ext uri="{9D8B030D-6E8A-4147-A177-3AD203B41FA5}">
                      <a16:colId xmlns:a16="http://schemas.microsoft.com/office/drawing/2014/main" val="785507391"/>
                    </a:ext>
                  </a:extLst>
                </a:gridCol>
                <a:gridCol w="1139526">
                  <a:extLst>
                    <a:ext uri="{9D8B030D-6E8A-4147-A177-3AD203B41FA5}">
                      <a16:colId xmlns:a16="http://schemas.microsoft.com/office/drawing/2014/main" val="362383493"/>
                    </a:ext>
                  </a:extLst>
                </a:gridCol>
                <a:gridCol w="1242874">
                  <a:extLst>
                    <a:ext uri="{9D8B030D-6E8A-4147-A177-3AD203B41FA5}">
                      <a16:colId xmlns:a16="http://schemas.microsoft.com/office/drawing/2014/main" val="141128004"/>
                    </a:ext>
                  </a:extLst>
                </a:gridCol>
              </a:tblGrid>
              <a:tr h="0">
                <a:tc gridSpan="2">
                  <a:txBody>
                    <a:bodyPr/>
                    <a:lstStyle/>
                    <a:p>
                      <a:pPr algn="l"/>
                      <a:r>
                        <a:rPr kumimoji="1" lang="ja-JP" altLang="en-US" sz="900" b="1" spc="0" dirty="0">
                          <a:latin typeface="+mn-ea"/>
                          <a:ea typeface="+mn-ea"/>
                        </a:rPr>
                        <a:t>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a:r>
                        <a:rPr kumimoji="1" lang="ja-JP" altLang="en-US" sz="900" spc="0" dirty="0">
                          <a:latin typeface="+mn-ea"/>
                          <a:ea typeface="+mn-ea"/>
                        </a:rPr>
                        <a:t>接種の有無</a:t>
                      </a:r>
                    </a:p>
                    <a:p>
                      <a:pPr algn="l"/>
                      <a:r>
                        <a:rPr kumimoji="1" lang="ja-JP" altLang="en-US" sz="900" spc="0" dirty="0">
                          <a:latin typeface="+mn-ea"/>
                          <a:ea typeface="+mn-ea"/>
                        </a:rPr>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接種回数</a:t>
                      </a:r>
                    </a:p>
                    <a:p>
                      <a:pPr algn="l"/>
                      <a:r>
                        <a:rPr kumimoji="1" lang="ja-JP" altLang="en-US" sz="900" spc="0" dirty="0">
                          <a:latin typeface="+mn-ea"/>
                          <a:ea typeface="+mn-ea"/>
                        </a:rPr>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最後に接種した年月</a:t>
                      </a:r>
                    </a:p>
                    <a:p>
                      <a:pPr algn="l"/>
                      <a:r>
                        <a:rPr kumimoji="1" lang="ja-JP" altLang="en-US" sz="900" spc="0" dirty="0">
                          <a:latin typeface="+mn-ea"/>
                          <a:ea typeface="+mn-ea"/>
                        </a:rPr>
                        <a:t>（わかる範囲で）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商品名（主なもの）</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04251480"/>
                  </a:ext>
                </a:extLst>
              </a:tr>
              <a:tr h="0">
                <a:tc gridSpan="6">
                  <a:txBody>
                    <a:bodyPr/>
                    <a:lstStyle/>
                    <a:p>
                      <a:pPr algn="l"/>
                      <a:r>
                        <a:rPr kumimoji="1" lang="ja-JP" altLang="en-US" sz="900" b="1" spc="0" dirty="0">
                          <a:solidFill>
                            <a:schemeClr val="bg1"/>
                          </a:solidFill>
                          <a:latin typeface="+mn-ea"/>
                          <a:ea typeface="+mn-ea"/>
                        </a:rPr>
                        <a:t>１</a:t>
                      </a:r>
                      <a:r>
                        <a:rPr kumimoji="1" lang="en-US" altLang="ja-JP" sz="900" b="1" spc="0" dirty="0">
                          <a:solidFill>
                            <a:schemeClr val="bg1"/>
                          </a:solidFill>
                          <a:latin typeface="+mn-ea"/>
                          <a:ea typeface="+mn-ea"/>
                        </a:rPr>
                        <a:t>.</a:t>
                      </a:r>
                      <a:r>
                        <a:rPr kumimoji="1" lang="ja-JP" altLang="en-US" sz="900" b="1" spc="0" dirty="0">
                          <a:solidFill>
                            <a:schemeClr val="bg1"/>
                          </a:solidFill>
                          <a:latin typeface="+mn-ea"/>
                          <a:ea typeface="+mn-ea"/>
                        </a:rPr>
                        <a:t>　肺炎球菌</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154000">
                <a:tc gridSpan="2">
                  <a:txBody>
                    <a:bodyPr/>
                    <a:lstStyle/>
                    <a:p>
                      <a:pPr algn="l"/>
                      <a:r>
                        <a:rPr kumimoji="1" lang="ja-JP" altLang="en-US" sz="700" b="1" spc="0" dirty="0">
                          <a:latin typeface="+mn-ea"/>
                          <a:ea typeface="+mn-ea"/>
                        </a:rPr>
                        <a:t>肺炎球菌 </a:t>
                      </a:r>
                      <a:r>
                        <a:rPr kumimoji="1" lang="en-US" altLang="ja-JP" sz="700" b="1" spc="0" dirty="0">
                          <a:latin typeface="+mn-ea"/>
                          <a:ea typeface="+mn-ea"/>
                        </a:rPr>
                        <a:t>7</a:t>
                      </a:r>
                      <a:r>
                        <a:rPr kumimoji="1" lang="ja-JP" altLang="en-US" sz="700" b="1" spc="0" dirty="0">
                          <a:latin typeface="+mn-ea"/>
                          <a:ea typeface="+mn-ea"/>
                        </a:rPr>
                        <a:t>価 （</a:t>
                      </a:r>
                      <a:r>
                        <a:rPr kumimoji="1" lang="en-US" altLang="ja-JP" sz="700" b="1" spc="0" dirty="0">
                          <a:latin typeface="+mn-ea"/>
                          <a:ea typeface="+mn-ea"/>
                        </a:rPr>
                        <a:t>PCV7</a:t>
                      </a:r>
                      <a:r>
                        <a:rPr kumimoji="1" lang="ja-JP" altLang="en-US" sz="700" b="1" spc="0" dirty="0">
                          <a:latin typeface="+mn-ea"/>
                          <a:ea typeface="+mn-ea"/>
                        </a:rPr>
                        <a: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プレベナー</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79262993"/>
                  </a:ext>
                </a:extLst>
              </a:tr>
              <a:tr h="154000">
                <a:tc gridSpan="6">
                  <a:txBody>
                    <a:bodyPr/>
                    <a:lstStyle/>
                    <a:p>
                      <a:pPr algn="l"/>
                      <a:r>
                        <a:rPr kumimoji="1" lang="ja-JP" altLang="en-US" sz="900" b="1" spc="0" dirty="0">
                          <a:solidFill>
                            <a:schemeClr val="bg1"/>
                          </a:solidFill>
                          <a:latin typeface="+mn-ea"/>
                          <a:ea typeface="+mn-ea"/>
                        </a:rPr>
                        <a:t>２</a:t>
                      </a:r>
                      <a:r>
                        <a:rPr kumimoji="1" lang="en-US" altLang="ja-JP" sz="900" b="1" spc="0" dirty="0">
                          <a:solidFill>
                            <a:schemeClr val="bg1"/>
                          </a:solidFill>
                          <a:latin typeface="+mn-ea"/>
                          <a:ea typeface="+mn-ea"/>
                        </a:rPr>
                        <a:t>. </a:t>
                      </a:r>
                      <a:r>
                        <a:rPr kumimoji="1" lang="ja-JP" altLang="en-US" sz="900" b="1" spc="0" dirty="0">
                          <a:solidFill>
                            <a:schemeClr val="bg1"/>
                          </a:solidFill>
                          <a:latin typeface="+mn-ea"/>
                          <a:ea typeface="+mn-ea"/>
                        </a:rPr>
                        <a:t>ポリオ</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06954"/>
                  </a:ext>
                </a:extLst>
              </a:tr>
              <a:tr h="154000">
                <a:tc rowSpan="4">
                  <a:txBody>
                    <a:bodyPr/>
                    <a:lstStyle/>
                    <a:p>
                      <a:pPr algn="l"/>
                      <a:r>
                        <a:rPr kumimoji="1" lang="ja-JP" altLang="en-US" sz="700" b="1" spc="0" dirty="0"/>
                        <a:t>４種混合：</a:t>
                      </a:r>
                      <a:endParaRPr kumimoji="1" lang="en-US" altLang="ja-JP" sz="700" b="1" spc="0" dirty="0"/>
                    </a:p>
                    <a:p>
                      <a:pPr algn="l"/>
                      <a:r>
                        <a:rPr kumimoji="1" lang="en-US" altLang="ja-JP" sz="700" b="1" spc="0" dirty="0"/>
                        <a:t>DPT-IPV</a:t>
                      </a:r>
                      <a:endParaRPr kumimoji="1" lang="ja-JP" altLang="en-US" sz="700" b="1" u="sng"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700" b="1" spc="0" dirty="0">
                          <a:latin typeface="+mn-ea"/>
                          <a:ea typeface="+mn-ea"/>
                        </a:rPr>
                        <a:t>①阪大ビケン </a:t>
                      </a:r>
                    </a:p>
                  </a:txBody>
                  <a:tcPr marL="45720" marR="45720" anchor="ctr">
                    <a:lnL w="635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rowSpan="4">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①テトラビック</a:t>
                      </a:r>
                      <a:br>
                        <a:rPr lang="ja-JP" altLang="en-US" sz="700" b="0" u="none" strike="noStrike" dirty="0">
                          <a:effectLst/>
                          <a:latin typeface="+mn-ea"/>
                          <a:ea typeface="+mn-ea"/>
                        </a:rPr>
                      </a:br>
                      <a:r>
                        <a:rPr lang="ja-JP" altLang="en-US" sz="700" b="0" u="none" strike="noStrike" dirty="0">
                          <a:effectLst/>
                          <a:latin typeface="+mn-ea"/>
                          <a:ea typeface="+mn-ea"/>
                        </a:rPr>
                        <a:t>②クアトロバック</a:t>
                      </a:r>
                      <a:br>
                        <a:rPr lang="ja-JP" altLang="en-US" sz="700" b="0" u="none" strike="noStrike" dirty="0">
                          <a:effectLst/>
                          <a:latin typeface="+mn-ea"/>
                          <a:ea typeface="+mn-ea"/>
                        </a:rPr>
                      </a:br>
                      <a:r>
                        <a:rPr lang="ja-JP" altLang="en-US" sz="700" b="0" u="none" strike="noStrike" dirty="0">
                          <a:effectLst/>
                          <a:latin typeface="+mn-ea"/>
                          <a:ea typeface="+mn-ea"/>
                        </a:rPr>
                        <a:t>③スクエアキッズ</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847710896"/>
                  </a:ext>
                </a:extLst>
              </a:tr>
              <a:tr h="154000">
                <a:tc v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l"/>
                      <a:r>
                        <a:rPr kumimoji="1" lang="ja-JP" altLang="en-US" sz="700" b="1" spc="0" dirty="0">
                          <a:latin typeface="+mn-ea"/>
                          <a:ea typeface="+mn-ea"/>
                        </a:rPr>
                        <a:t>②</a:t>
                      </a:r>
                      <a:r>
                        <a:rPr kumimoji="1" lang="en-US" altLang="ja-JP" sz="700" b="1" spc="0" dirty="0">
                          <a:latin typeface="+mn-ea"/>
                          <a:ea typeface="+mn-ea"/>
                        </a:rPr>
                        <a:t>KM</a:t>
                      </a:r>
                      <a:r>
                        <a:rPr kumimoji="1" lang="ja-JP" altLang="en-US" sz="700" b="1" spc="0" dirty="0">
                          <a:latin typeface="+mn-ea"/>
                          <a:ea typeface="+mn-ea"/>
                        </a:rPr>
                        <a:t>バイオロジクス</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vMerge="1">
                  <a:txBody>
                    <a:bodyPr/>
                    <a:lstStyle/>
                    <a:p>
                      <a:pPr algn="l"/>
                      <a:endParaRPr kumimoji="1" lang="ja-JP" altLang="en-US" sz="700" spc="0" dirty="0"/>
                    </a:p>
                  </a:txBody>
                  <a:tcPr anchor="ctr"/>
                </a:tc>
                <a:extLst>
                  <a:ext uri="{0D108BD9-81ED-4DB2-BD59-A6C34878D82A}">
                    <a16:rowId xmlns:a16="http://schemas.microsoft.com/office/drawing/2014/main" val="2825122442"/>
                  </a:ext>
                </a:extLst>
              </a:tr>
              <a:tr h="154000">
                <a:tc v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l"/>
                      <a:r>
                        <a:rPr kumimoji="1" lang="ja-JP" altLang="en-US" sz="700" b="1" spc="0" dirty="0">
                          <a:latin typeface="+mn-ea"/>
                          <a:ea typeface="+mn-ea"/>
                        </a:rPr>
                        <a:t>③第一三共</a:t>
                      </a:r>
                      <a:br>
                        <a:rPr kumimoji="1" lang="en-US" altLang="ja-JP" sz="700" b="1" spc="0" dirty="0">
                          <a:latin typeface="+mn-ea"/>
                          <a:ea typeface="+mn-ea"/>
                        </a:rPr>
                      </a:br>
                      <a:r>
                        <a:rPr kumimoji="1" lang="ja-JP" altLang="en-US" sz="700" b="1" spc="0" dirty="0">
                          <a:latin typeface="+mn-ea"/>
                          <a:ea typeface="+mn-ea"/>
                        </a:rPr>
                        <a:t> （北里第一三共）</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tcPr>
                </a:tc>
                <a:tc vMerge="1">
                  <a:txBody>
                    <a:bodyPr/>
                    <a:lstStyle/>
                    <a:p>
                      <a:pPr algn="l"/>
                      <a:endParaRPr kumimoji="1" lang="ja-JP" altLang="en-US" sz="700" spc="0" dirty="0"/>
                    </a:p>
                  </a:txBody>
                  <a:tcPr anchor="ctr"/>
                </a:tc>
                <a:extLst>
                  <a:ext uri="{0D108BD9-81ED-4DB2-BD59-A6C34878D82A}">
                    <a16:rowId xmlns:a16="http://schemas.microsoft.com/office/drawing/2014/main" val="2687064195"/>
                  </a:ext>
                </a:extLst>
              </a:tr>
              <a:tr h="154000">
                <a:tc v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l"/>
                      <a:r>
                        <a:rPr kumimoji="1" lang="ja-JP" altLang="en-US" sz="700" b="1" spc="0" dirty="0">
                          <a:latin typeface="+mn-ea"/>
                          <a:ea typeface="+mn-ea"/>
                        </a:rPr>
                        <a:t>④製造所までは不明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vMerge="1">
                  <a:txBody>
                    <a:bodyPr/>
                    <a:lstStyle/>
                    <a:p>
                      <a:pPr algn="l"/>
                      <a:endParaRPr kumimoji="1" lang="ja-JP" altLang="en-US" sz="700" spc="0" dirty="0"/>
                    </a:p>
                  </a:txBody>
                  <a:tcPr anchor="ctr"/>
                </a:tc>
                <a:extLst>
                  <a:ext uri="{0D108BD9-81ED-4DB2-BD59-A6C34878D82A}">
                    <a16:rowId xmlns:a16="http://schemas.microsoft.com/office/drawing/2014/main" val="1292772145"/>
                  </a:ext>
                </a:extLst>
              </a:tr>
              <a:tr h="154000">
                <a:tc gridSpan="6">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900" b="1" spc="0" dirty="0">
                          <a:solidFill>
                            <a:schemeClr val="bg1"/>
                          </a:solidFill>
                          <a:latin typeface="+mn-ea"/>
                          <a:ea typeface="+mn-ea"/>
                        </a:rPr>
                        <a:t>3.  </a:t>
                      </a:r>
                      <a:r>
                        <a:rPr kumimoji="1" lang="ja-JP" altLang="en-US" sz="900" b="1" spc="0" dirty="0">
                          <a:solidFill>
                            <a:schemeClr val="bg1"/>
                          </a:solidFill>
                          <a:latin typeface="+mn-ea"/>
                          <a:ea typeface="+mn-ea"/>
                        </a:rPr>
                        <a:t>ヒブ （インフルエンザ菌</a:t>
                      </a:r>
                      <a:r>
                        <a:rPr kumimoji="1" lang="en-US" altLang="ja-JP" sz="900" b="1" spc="0" dirty="0">
                          <a:solidFill>
                            <a:schemeClr val="bg1"/>
                          </a:solidFill>
                          <a:latin typeface="+mn-ea"/>
                          <a:ea typeface="+mn-ea"/>
                        </a:rPr>
                        <a:t>b</a:t>
                      </a:r>
                      <a:r>
                        <a:rPr kumimoji="1" lang="ja-JP" altLang="en-US" sz="900" b="1" spc="0" dirty="0">
                          <a:solidFill>
                            <a:schemeClr val="bg1"/>
                          </a:solidFill>
                          <a:latin typeface="+mn-ea"/>
                          <a:ea typeface="+mn-ea"/>
                        </a:rPr>
                        <a:t>型 ，</a:t>
                      </a:r>
                      <a:r>
                        <a:rPr kumimoji="1" lang="en-US" altLang="ja-JP" sz="900" b="1" spc="0" dirty="0">
                          <a:solidFill>
                            <a:schemeClr val="bg1"/>
                          </a:solidFill>
                          <a:latin typeface="+mn-ea"/>
                          <a:ea typeface="+mn-ea"/>
                        </a:rPr>
                        <a:t>Hib</a:t>
                      </a:r>
                      <a:r>
                        <a:rPr kumimoji="1" lang="ja-JP" altLang="en-US" sz="900" b="1" spc="0" dirty="0">
                          <a:solidFill>
                            <a:schemeClr val="bg1"/>
                          </a:solidFill>
                          <a:latin typeface="+mn-ea"/>
                          <a:ea typeface="+mn-ea"/>
                        </a:rPr>
                        <a:t>） （</a:t>
                      </a:r>
                      <a:r>
                        <a:rPr lang="en-US" altLang="ja-JP" sz="800" b="0" i="0" u="none" strike="noStrike" dirty="0">
                          <a:solidFill>
                            <a:schemeClr val="bg1"/>
                          </a:solidFill>
                          <a:effectLst/>
                          <a:latin typeface="游ゴシック" panose="020B0400000000000000" pitchFamily="50" charset="-128"/>
                          <a:ea typeface="游ゴシック" panose="020B0400000000000000" pitchFamily="50" charset="-128"/>
                        </a:rPr>
                        <a:t>※</a:t>
                      </a:r>
                      <a:r>
                        <a:rPr lang="ja-JP" altLang="en-US" sz="800" b="0" i="0" u="none" strike="noStrike" dirty="0">
                          <a:solidFill>
                            <a:schemeClr val="bg1"/>
                          </a:solidFill>
                          <a:effectLst/>
                          <a:latin typeface="游ゴシック" panose="020B0400000000000000" pitchFamily="50" charset="-128"/>
                          <a:ea typeface="游ゴシック" panose="020B0400000000000000" pitchFamily="50" charset="-128"/>
                        </a:rPr>
                        <a:t>冬季の季節性インフルエンザとは異なります</a:t>
                      </a:r>
                      <a:r>
                        <a:rPr kumimoji="1" lang="ja-JP" altLang="en-US" sz="900" b="1" spc="0" dirty="0">
                          <a:solidFill>
                            <a:schemeClr val="bg1"/>
                          </a:solidFill>
                          <a:latin typeface="+mn-ea"/>
                          <a:ea typeface="+mn-ea"/>
                        </a:rPr>
                        <a: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0457517"/>
                  </a:ext>
                </a:extLst>
              </a:tr>
              <a:tr h="154000">
                <a:tc gridSpan="2">
                  <a:txBody>
                    <a:bodyPr/>
                    <a:lstStyle/>
                    <a:p>
                      <a:pPr algn="l"/>
                      <a:r>
                        <a:rPr kumimoji="1" lang="ja-JP" altLang="en-US" sz="700" b="1" spc="0" dirty="0">
                          <a:latin typeface="+mn-ea"/>
                          <a:ea typeface="+mn-ea"/>
                        </a:rPr>
                        <a:t>ヒブ （インフルエンザ菌</a:t>
                      </a:r>
                      <a:r>
                        <a:rPr kumimoji="1" lang="en-US" altLang="ja-JP" sz="700" b="1" spc="0" dirty="0">
                          <a:latin typeface="+mn-ea"/>
                          <a:ea typeface="+mn-ea"/>
                        </a:rPr>
                        <a:t>b</a:t>
                      </a:r>
                      <a:r>
                        <a:rPr kumimoji="1" lang="ja-JP" altLang="en-US" sz="700" b="1" spc="0" dirty="0">
                          <a:latin typeface="+mn-ea"/>
                          <a:ea typeface="+mn-ea"/>
                        </a:rPr>
                        <a:t>型）</a:t>
                      </a:r>
                      <a:endParaRPr kumimoji="1" lang="en-US" altLang="ja-JP"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アクトヒブ</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95076062"/>
                  </a:ext>
                </a:extLst>
              </a:tr>
              <a:tr h="154000">
                <a:tc gridSpan="6">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white"/>
                          </a:solidFill>
                          <a:effectLst/>
                          <a:uLnTx/>
                          <a:uFillTx/>
                          <a:latin typeface="+mn-ea"/>
                          <a:ea typeface="+mn-ea"/>
                          <a:cs typeface="+mn-cs"/>
                        </a:rPr>
                        <a:t>4.</a:t>
                      </a:r>
                      <a:r>
                        <a:rPr kumimoji="1" lang="ja-JP" altLang="en-US" sz="900" b="1" i="0" u="none" strike="noStrike" kern="1200" cap="none" spc="0" normalizeH="0" baseline="0" noProof="0" dirty="0">
                          <a:ln>
                            <a:noFill/>
                          </a:ln>
                          <a:solidFill>
                            <a:prstClr val="white"/>
                          </a:solidFill>
                          <a:effectLst/>
                          <a:uLnTx/>
                          <a:uFillTx/>
                          <a:latin typeface="+mn-ea"/>
                          <a:ea typeface="+mn-ea"/>
                          <a:cs typeface="+mn-cs"/>
                        </a:rPr>
                        <a:t>　水痘</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475102"/>
                  </a:ext>
                </a:extLst>
              </a:tr>
              <a:tr h="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水痘</a:t>
                      </a:r>
                      <a:endParaRPr lang="ja-JP" altLang="en-US" sz="700" b="1"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乾燥弱毒生水痘ワクチン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22232664"/>
                  </a:ext>
                </a:extLst>
              </a:tr>
              <a:tr h="154000">
                <a:tc gridSpan="6">
                  <a:txBody>
                    <a:bodyPr/>
                    <a:lstStyle/>
                    <a:p>
                      <a:pPr algn="l"/>
                      <a:r>
                        <a:rPr kumimoji="1" lang="en-US" altLang="ja-JP" sz="900" b="1" spc="0" dirty="0">
                          <a:solidFill>
                            <a:schemeClr val="bg1"/>
                          </a:solidFill>
                          <a:latin typeface="+mn-ea"/>
                          <a:ea typeface="+mn-ea"/>
                        </a:rPr>
                        <a:t>5. </a:t>
                      </a:r>
                      <a:r>
                        <a:rPr kumimoji="1" lang="ja-JP" altLang="en-US" sz="900" b="1" spc="0" dirty="0">
                          <a:solidFill>
                            <a:schemeClr val="bg1"/>
                          </a:solidFill>
                          <a:latin typeface="+mn-ea"/>
                          <a:ea typeface="+mn-ea"/>
                        </a:rPr>
                        <a:t> </a:t>
                      </a:r>
                      <a:r>
                        <a:rPr kumimoji="1" lang="en-US" altLang="ja-JP" sz="900" b="1" spc="0" dirty="0">
                          <a:solidFill>
                            <a:schemeClr val="bg1"/>
                          </a:solidFill>
                          <a:latin typeface="+mn-ea"/>
                          <a:ea typeface="+mn-ea"/>
                        </a:rPr>
                        <a:t>B</a:t>
                      </a:r>
                      <a:r>
                        <a:rPr kumimoji="1" lang="ja-JP" altLang="en-US" sz="900" b="1" spc="0" dirty="0">
                          <a:solidFill>
                            <a:schemeClr val="bg1"/>
                          </a:solidFill>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11838246"/>
                  </a:ext>
                </a:extLst>
              </a:tr>
              <a:tr h="154000">
                <a:tc gridSpan="2">
                  <a:txBody>
                    <a:bodyPr/>
                    <a:lstStyle/>
                    <a:p>
                      <a:pPr algn="l"/>
                      <a:r>
                        <a:rPr kumimoji="1" lang="en-US" altLang="ja-JP" sz="700" b="1" spc="0" dirty="0">
                          <a:latin typeface="+mn-ea"/>
                          <a:ea typeface="+mn-ea"/>
                        </a:rPr>
                        <a:t>B</a:t>
                      </a:r>
                      <a:r>
                        <a:rPr kumimoji="1" lang="ja-JP" altLang="en-US" sz="700" b="1" spc="0" dirty="0">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ビームゲン、</a:t>
                      </a:r>
                      <a:br>
                        <a:rPr kumimoji="1" lang="en-US" altLang="ja-JP" sz="700" spc="0" dirty="0">
                          <a:latin typeface="+mn-ea"/>
                          <a:ea typeface="+mn-ea"/>
                        </a:rPr>
                      </a:br>
                      <a:r>
                        <a:rPr kumimoji="1" lang="ja-JP" altLang="en-US" sz="700" spc="0" dirty="0">
                          <a:latin typeface="+mn-ea"/>
                          <a:ea typeface="+mn-ea"/>
                        </a:rPr>
                        <a:t>ヘプタバックス</a:t>
                      </a:r>
                      <a:r>
                        <a:rPr kumimoji="1" lang="en-US" altLang="ja-JP" sz="700" spc="0" dirty="0">
                          <a:latin typeface="+mn-ea"/>
                          <a:ea typeface="+mn-ea"/>
                        </a:rPr>
                        <a:t>‐Ⅱ</a:t>
                      </a: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7643868"/>
                  </a:ext>
                </a:extLst>
              </a:tr>
            </a:tbl>
          </a:graphicData>
        </a:graphic>
      </p:graphicFrame>
      <p:sp>
        <p:nvSpPr>
          <p:cNvPr id="14" name="テキスト ボックス 13">
            <a:extLst>
              <a:ext uri="{FF2B5EF4-FFF2-40B4-BE49-F238E27FC236}">
                <a16:creationId xmlns:a16="http://schemas.microsoft.com/office/drawing/2014/main" id="{E509B390-415A-14CB-2AA6-67625795E1CC}"/>
              </a:ext>
            </a:extLst>
          </p:cNvPr>
          <p:cNvSpPr txBox="1"/>
          <p:nvPr/>
        </p:nvSpPr>
        <p:spPr>
          <a:xfrm>
            <a:off x="296862" y="3673375"/>
            <a:ext cx="6484328" cy="161583"/>
          </a:xfrm>
          <a:prstGeom prst="rect">
            <a:avLst/>
          </a:prstGeom>
          <a:noFill/>
        </p:spPr>
        <p:txBody>
          <a:bodyPr wrap="square" lIns="0" tIns="0" rIns="0" bIns="0" rtlCol="0">
            <a:spAutoFit/>
          </a:bodyPr>
          <a:lstStyle/>
          <a:p>
            <a:r>
              <a:rPr kumimoji="1" lang="en-US" altLang="ja-JP" sz="1050" dirty="0"/>
              <a:t>※</a:t>
            </a:r>
            <a:r>
              <a:rPr kumimoji="1" lang="ja-JP" altLang="en-US" sz="1050" dirty="0"/>
              <a:t>以下では、子どもの頃には定期接種でなかったワクチンなどの接種歴をおたずねします。</a:t>
            </a:r>
          </a:p>
        </p:txBody>
      </p:sp>
      <p:sp>
        <p:nvSpPr>
          <p:cNvPr id="16" name="テキスト ボックス 15">
            <a:extLst>
              <a:ext uri="{FF2B5EF4-FFF2-40B4-BE49-F238E27FC236}">
                <a16:creationId xmlns:a16="http://schemas.microsoft.com/office/drawing/2014/main" id="{12AA9835-FDBF-6CFE-29E5-246890E53562}"/>
              </a:ext>
            </a:extLst>
          </p:cNvPr>
          <p:cNvSpPr txBox="1"/>
          <p:nvPr/>
        </p:nvSpPr>
        <p:spPr>
          <a:xfrm>
            <a:off x="296863" y="9508401"/>
            <a:ext cx="1796967" cy="153888"/>
          </a:xfrm>
          <a:prstGeom prst="rect">
            <a:avLst/>
          </a:prstGeom>
          <a:noFill/>
        </p:spPr>
        <p:txBody>
          <a:bodyPr wrap="none" lIns="0" tIns="0" rIns="0" bIns="0" rtlCol="0">
            <a:spAutoFit/>
          </a:bodyPr>
          <a:lstStyle/>
          <a:p>
            <a:pPr algn="r"/>
            <a:r>
              <a:rPr kumimoji="1" lang="ja-JP" altLang="en-US" sz="1000" dirty="0"/>
              <a:t>ご協力ありがとうございました。</a:t>
            </a:r>
          </a:p>
        </p:txBody>
      </p:sp>
      <p:sp>
        <p:nvSpPr>
          <p:cNvPr id="2" name="四角形: 角を丸くする 1">
            <a:extLst>
              <a:ext uri="{FF2B5EF4-FFF2-40B4-BE49-F238E27FC236}">
                <a16:creationId xmlns:a16="http://schemas.microsoft.com/office/drawing/2014/main" id="{123E7087-4CD1-8A4B-A9ED-2B6C3535064D}"/>
              </a:ext>
            </a:extLst>
          </p:cNvPr>
          <p:cNvSpPr/>
          <p:nvPr/>
        </p:nvSpPr>
        <p:spPr>
          <a:xfrm>
            <a:off x="296863" y="519326"/>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00219C6-449E-5AF9-A69F-EE9736BF7CF5}"/>
              </a:ext>
            </a:extLst>
          </p:cNvPr>
          <p:cNvSpPr txBox="1"/>
          <p:nvPr/>
        </p:nvSpPr>
        <p:spPr>
          <a:xfrm>
            <a:off x="296863" y="535527"/>
            <a:ext cx="6264275" cy="184666"/>
          </a:xfrm>
          <a:prstGeom prst="rect">
            <a:avLst/>
          </a:prstGeom>
          <a:noFill/>
        </p:spPr>
        <p:txBody>
          <a:bodyPr wrap="square" lIns="0" tIns="0" rIns="0" bIns="0" rtlCol="0">
            <a:spAutoFit/>
          </a:bodyPr>
          <a:lstStyle/>
          <a:p>
            <a:pPr algn="ctr"/>
            <a:r>
              <a:rPr lang="ja-JP" altLang="en-US" sz="1200" b="1" spc="300" dirty="0">
                <a:solidFill>
                  <a:schemeClr val="bg1"/>
                </a:solidFill>
              </a:rPr>
              <a:t>罹患</a:t>
            </a:r>
            <a:r>
              <a:rPr kumimoji="1" lang="ja-JP" altLang="en-US" sz="1200" b="1" spc="300" dirty="0">
                <a:solidFill>
                  <a:schemeClr val="bg1"/>
                </a:solidFill>
              </a:rPr>
              <a:t>歴</a:t>
            </a:r>
            <a:r>
              <a:rPr kumimoji="1" lang="ja-JP" altLang="en-US" sz="1200" b="1" dirty="0">
                <a:solidFill>
                  <a:schemeClr val="bg1"/>
                </a:solidFill>
              </a:rPr>
              <a:t>（これまでにかかった病気の種類や時期など）</a:t>
            </a:r>
            <a:endParaRPr kumimoji="1" lang="ja-JP" altLang="en-US" sz="1400" b="1" dirty="0">
              <a:solidFill>
                <a:schemeClr val="bg1"/>
              </a:solidFill>
            </a:endParaRPr>
          </a:p>
        </p:txBody>
      </p:sp>
      <p:graphicFrame>
        <p:nvGraphicFramePr>
          <p:cNvPr id="4" name="表 3">
            <a:extLst>
              <a:ext uri="{FF2B5EF4-FFF2-40B4-BE49-F238E27FC236}">
                <a16:creationId xmlns:a16="http://schemas.microsoft.com/office/drawing/2014/main" id="{11C6762B-1931-9BED-657A-3044C42D63AC}"/>
              </a:ext>
            </a:extLst>
          </p:cNvPr>
          <p:cNvGraphicFramePr>
            <a:graphicFrameLocks noGrp="1"/>
          </p:cNvGraphicFramePr>
          <p:nvPr>
            <p:extLst>
              <p:ext uri="{D42A27DB-BD31-4B8C-83A1-F6EECF244321}">
                <p14:modId xmlns:p14="http://schemas.microsoft.com/office/powerpoint/2010/main" val="3044726303"/>
              </p:ext>
            </p:extLst>
          </p:nvPr>
        </p:nvGraphicFramePr>
        <p:xfrm>
          <a:off x="296862" y="830889"/>
          <a:ext cx="6260945" cy="2346960"/>
        </p:xfrm>
        <a:graphic>
          <a:graphicData uri="http://schemas.openxmlformats.org/drawingml/2006/table">
            <a:tbl>
              <a:tblPr>
                <a:tableStyleId>{5C22544A-7EE6-4342-B048-85BDC9FD1C3A}</a:tableStyleId>
              </a:tblPr>
              <a:tblGrid>
                <a:gridCol w="1048703">
                  <a:extLst>
                    <a:ext uri="{9D8B030D-6E8A-4147-A177-3AD203B41FA5}">
                      <a16:colId xmlns:a16="http://schemas.microsoft.com/office/drawing/2014/main" val="1419476821"/>
                    </a:ext>
                  </a:extLst>
                </a:gridCol>
                <a:gridCol w="907200">
                  <a:extLst>
                    <a:ext uri="{9D8B030D-6E8A-4147-A177-3AD203B41FA5}">
                      <a16:colId xmlns:a16="http://schemas.microsoft.com/office/drawing/2014/main" val="2738054804"/>
                    </a:ext>
                  </a:extLst>
                </a:gridCol>
                <a:gridCol w="1051877">
                  <a:extLst>
                    <a:ext uri="{9D8B030D-6E8A-4147-A177-3AD203B41FA5}">
                      <a16:colId xmlns:a16="http://schemas.microsoft.com/office/drawing/2014/main" val="1089177251"/>
                    </a:ext>
                  </a:extLst>
                </a:gridCol>
                <a:gridCol w="1294765">
                  <a:extLst>
                    <a:ext uri="{9D8B030D-6E8A-4147-A177-3AD203B41FA5}">
                      <a16:colId xmlns:a16="http://schemas.microsoft.com/office/drawing/2014/main" val="4098133445"/>
                    </a:ext>
                  </a:extLst>
                </a:gridCol>
                <a:gridCol w="907200">
                  <a:extLst>
                    <a:ext uri="{9D8B030D-6E8A-4147-A177-3AD203B41FA5}">
                      <a16:colId xmlns:a16="http://schemas.microsoft.com/office/drawing/2014/main" val="626603801"/>
                    </a:ext>
                  </a:extLst>
                </a:gridCol>
                <a:gridCol w="1051200">
                  <a:extLst>
                    <a:ext uri="{9D8B030D-6E8A-4147-A177-3AD203B41FA5}">
                      <a16:colId xmlns:a16="http://schemas.microsoft.com/office/drawing/2014/main" val="1147937661"/>
                    </a:ext>
                  </a:extLst>
                </a:gridCol>
              </a:tblGrid>
              <a:tr h="226632">
                <a:tc>
                  <a:txBody>
                    <a:bodyPr/>
                    <a:lstStyle/>
                    <a:p>
                      <a:pPr algn="l" fontAlgn="ctr"/>
                      <a:r>
                        <a:rPr lang="ja-JP" altLang="en-US" sz="900" u="none" strike="noStrike" dirty="0">
                          <a:effectLst/>
                        </a:rPr>
                        <a:t>疾患名</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罹患の有無</a:t>
                      </a:r>
                      <a:br>
                        <a:rPr lang="ja-JP" altLang="en-US" sz="900" u="none" strike="noStrike" dirty="0">
                          <a:effectLst/>
                        </a:rPr>
                      </a:br>
                      <a:r>
                        <a:rPr lang="ja-JP" altLang="en-US" sz="900" u="none" strike="noStrike" dirty="0">
                          <a:effectLst/>
                        </a:rPr>
                        <a:t>（いずれかに○）</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かかった年月</a:t>
                      </a:r>
                      <a:br>
                        <a:rPr lang="ja-JP" altLang="en-US" sz="900" u="none" strike="noStrike" dirty="0">
                          <a:effectLst/>
                        </a:rPr>
                      </a:br>
                      <a:r>
                        <a:rPr lang="ja-JP" altLang="en-US" sz="900" u="none" strike="noStrike" dirty="0">
                          <a:effectLst/>
                        </a:rPr>
                        <a:t>（わかる範囲で）</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疾患名</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罹患の有無</a:t>
                      </a:r>
                      <a:br>
                        <a:rPr lang="ja-JP" altLang="en-US" sz="900" u="none" strike="noStrike" dirty="0">
                          <a:effectLst/>
                        </a:rPr>
                      </a:br>
                      <a:r>
                        <a:rPr lang="ja-JP" altLang="en-US" sz="900" u="none" strike="noStrike" dirty="0">
                          <a:effectLst/>
                        </a:rPr>
                        <a:t>（いずれかに○）</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かかった年月</a:t>
                      </a:r>
                      <a:br>
                        <a:rPr lang="ja-JP" altLang="en-US" sz="900" u="none" strike="noStrike" dirty="0">
                          <a:effectLst/>
                        </a:rPr>
                      </a:br>
                      <a:r>
                        <a:rPr lang="ja-JP" altLang="en-US" sz="900" u="none" strike="noStrike" dirty="0">
                          <a:effectLst/>
                        </a:rPr>
                        <a:t>（わかる範囲で）</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66596246"/>
                  </a:ext>
                </a:extLst>
              </a:tr>
              <a:tr h="0">
                <a:tc>
                  <a:txBody>
                    <a:bodyPr/>
                    <a:lstStyle/>
                    <a:p>
                      <a:pPr algn="l" fontAlgn="ctr"/>
                      <a:r>
                        <a:rPr lang="ja-JP" altLang="en-US" sz="700" b="1" u="none" strike="noStrike" dirty="0">
                          <a:effectLst/>
                        </a:rPr>
                        <a:t>百日せき</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新型コロナウイルス感染症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2102726"/>
                  </a:ext>
                </a:extLst>
              </a:tr>
              <a:tr h="0">
                <a:tc>
                  <a:txBody>
                    <a:bodyPr/>
                    <a:lstStyle/>
                    <a:p>
                      <a:pPr algn="l" fontAlgn="ctr"/>
                      <a:r>
                        <a:rPr lang="ja-JP" altLang="en-US" sz="700" b="1" u="none" strike="noStrike" dirty="0">
                          <a:effectLst/>
                        </a:rPr>
                        <a:t>ジフテリア</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ヒトパピローマウイルス感染症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1343131"/>
                  </a:ext>
                </a:extLst>
              </a:tr>
              <a:tr h="0">
                <a:tc>
                  <a:txBody>
                    <a:bodyPr/>
                    <a:lstStyle/>
                    <a:p>
                      <a:pPr algn="l" fontAlgn="ctr"/>
                      <a:r>
                        <a:rPr lang="ja-JP" altLang="en-US" sz="700" b="1" u="none" strike="noStrike" dirty="0">
                          <a:effectLst/>
                        </a:rPr>
                        <a:t>破傷風</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水痘 （水ぼうそう）</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3411587"/>
                  </a:ext>
                </a:extLst>
              </a:tr>
              <a:tr h="0">
                <a:tc>
                  <a:txBody>
                    <a:bodyPr/>
                    <a:lstStyle/>
                    <a:p>
                      <a:pPr algn="l" fontAlgn="ctr"/>
                      <a:r>
                        <a:rPr lang="ja-JP" altLang="en-US" sz="700" b="1" u="none" strike="noStrike" dirty="0">
                          <a:effectLst/>
                        </a:rPr>
                        <a:t>ポリオ</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700" b="1" i="0" u="none" strike="noStrike" dirty="0">
                          <a:solidFill>
                            <a:srgbClr val="000000"/>
                          </a:solidFill>
                          <a:effectLst/>
                          <a:latin typeface="+mn-ea"/>
                          <a:ea typeface="+mn-ea"/>
                        </a:rPr>
                        <a:t>B</a:t>
                      </a:r>
                      <a:r>
                        <a:rPr lang="ja-JP" altLang="en-US" sz="700" b="1" i="0" u="none" strike="noStrike" dirty="0">
                          <a:solidFill>
                            <a:srgbClr val="000000"/>
                          </a:solidFill>
                          <a:effectLst/>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771366"/>
                  </a:ext>
                </a:extLst>
              </a:tr>
              <a:tr h="0">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700" b="1" u="none" strike="noStrike" dirty="0">
                          <a:effectLst/>
                        </a:rPr>
                        <a:t>麻しん （はしか）</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ロタウイルス感染症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272357"/>
                  </a:ext>
                </a:extLst>
              </a:tr>
              <a:tr h="0">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700" b="1" u="none" strike="noStrike" dirty="0">
                          <a:effectLst/>
                        </a:rPr>
                        <a:t>風しん</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おたふくかぜ</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1020307"/>
                  </a:ext>
                </a:extLst>
              </a:tr>
              <a:tr h="0">
                <a:tc>
                  <a:txBody>
                    <a:bodyPr/>
                    <a:lstStyle/>
                    <a:p>
                      <a:pPr algn="l" fontAlgn="ctr"/>
                      <a:r>
                        <a:rPr lang="ja-JP" altLang="en-US" sz="700" b="1" u="none" strike="noStrike" dirty="0">
                          <a:effectLst/>
                        </a:rPr>
                        <a:t>日本脳炎</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髄膜炎菌感染症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5318554"/>
                  </a:ext>
                </a:extLst>
              </a:tr>
              <a:tr h="0">
                <a:tc>
                  <a:txBody>
                    <a:bodyPr/>
                    <a:lstStyle/>
                    <a:p>
                      <a:pPr algn="l" fontAlgn="ctr"/>
                      <a:r>
                        <a:rPr lang="ja-JP" altLang="en-US" sz="700" b="1" u="none" strike="noStrike" dirty="0">
                          <a:effectLst/>
                        </a:rPr>
                        <a:t>インフルエンザ菌感染症</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700" b="1" i="0" u="none" strike="noStrike" dirty="0">
                          <a:solidFill>
                            <a:srgbClr val="000000"/>
                          </a:solidFill>
                          <a:effectLst/>
                          <a:latin typeface="+mn-ea"/>
                          <a:ea typeface="+mn-ea"/>
                        </a:rPr>
                        <a:t>A</a:t>
                      </a:r>
                      <a:r>
                        <a:rPr lang="ja-JP" altLang="en-US" sz="700" b="1" i="0" u="none" strike="noStrike" dirty="0">
                          <a:solidFill>
                            <a:srgbClr val="000000"/>
                          </a:solidFill>
                          <a:effectLst/>
                          <a:latin typeface="+mn-ea"/>
                          <a:ea typeface="+mn-ea"/>
                        </a:rPr>
                        <a:t>型インフルエンザ</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6506516"/>
                  </a:ext>
                </a:extLst>
              </a:tr>
              <a:tr h="0">
                <a:tc>
                  <a:txBody>
                    <a:bodyPr/>
                    <a:lstStyle/>
                    <a:p>
                      <a:pPr algn="l" fontAlgn="ctr"/>
                      <a:r>
                        <a:rPr lang="ja-JP" altLang="en-US" sz="700" b="1" u="none" strike="noStrike" dirty="0">
                          <a:effectLst/>
                        </a:rPr>
                        <a:t>肺炎球菌感染症</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700" b="1" i="0" u="none" strike="noStrike" dirty="0">
                          <a:solidFill>
                            <a:srgbClr val="000000"/>
                          </a:solidFill>
                          <a:effectLst/>
                          <a:latin typeface="+mn-ea"/>
                          <a:ea typeface="+mn-ea"/>
                        </a:rPr>
                        <a:t>B</a:t>
                      </a:r>
                      <a:r>
                        <a:rPr lang="ja-JP" altLang="en-US" sz="700" b="1" i="0" u="none" strike="noStrike" dirty="0">
                          <a:solidFill>
                            <a:srgbClr val="000000"/>
                          </a:solidFill>
                          <a:effectLst/>
                          <a:latin typeface="+mn-ea"/>
                          <a:ea typeface="+mn-ea"/>
                        </a:rPr>
                        <a:t>型インフルエンザ</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6571066"/>
                  </a:ext>
                </a:extLst>
              </a:tr>
              <a:tr h="0">
                <a:tc>
                  <a:txBody>
                    <a:bodyPr/>
                    <a:lstStyle/>
                    <a:p>
                      <a:pPr algn="l" fontAlgn="ctr"/>
                      <a:r>
                        <a:rPr lang="ja-JP" altLang="en-US" sz="700" b="1" u="none" strike="noStrike" dirty="0">
                          <a:effectLst/>
                        </a:rPr>
                        <a:t>帯状疱疹</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インフルエンザ （型不明）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5807285"/>
                  </a:ext>
                </a:extLst>
              </a:tr>
            </a:tbl>
          </a:graphicData>
        </a:graphic>
      </p:graphicFrame>
      <p:sp>
        <p:nvSpPr>
          <p:cNvPr id="5" name="テキスト ボックス 4">
            <a:extLst>
              <a:ext uri="{FF2B5EF4-FFF2-40B4-BE49-F238E27FC236}">
                <a16:creationId xmlns:a16="http://schemas.microsoft.com/office/drawing/2014/main" id="{76E69502-C1D2-01C4-10E0-20C0E6E0CB53}"/>
              </a:ext>
            </a:extLst>
          </p:cNvPr>
          <p:cNvSpPr txBox="1"/>
          <p:nvPr/>
        </p:nvSpPr>
        <p:spPr>
          <a:xfrm>
            <a:off x="296862" y="273050"/>
            <a:ext cx="1258358" cy="161583"/>
          </a:xfrm>
          <a:prstGeom prst="rect">
            <a:avLst/>
          </a:prstGeom>
          <a:noFill/>
        </p:spPr>
        <p:txBody>
          <a:bodyPr wrap="none" lIns="0" tIns="0" rIns="0" bIns="0" rtlCol="0">
            <a:spAutoFit/>
          </a:bodyPr>
          <a:lstStyle/>
          <a:p>
            <a:r>
              <a:rPr lang="ja-JP" altLang="en-US" sz="1050" dirty="0"/>
              <a:t>表面からつづきます。</a:t>
            </a:r>
            <a:endParaRPr kumimoji="1" lang="ja-JP" altLang="en-US" sz="1050" dirty="0"/>
          </a:p>
        </p:txBody>
      </p:sp>
      <p:sp>
        <p:nvSpPr>
          <p:cNvPr id="6" name="四角形: 角を丸くする 5">
            <a:extLst>
              <a:ext uri="{FF2B5EF4-FFF2-40B4-BE49-F238E27FC236}">
                <a16:creationId xmlns:a16="http://schemas.microsoft.com/office/drawing/2014/main" id="{42E9C4D3-EB09-F62A-E605-CEE2C16591C3}"/>
              </a:ext>
            </a:extLst>
          </p:cNvPr>
          <p:cNvSpPr/>
          <p:nvPr/>
        </p:nvSpPr>
        <p:spPr>
          <a:xfrm>
            <a:off x="262451" y="7396243"/>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C35394A-4813-29F9-EA41-537779F9E017}"/>
              </a:ext>
            </a:extLst>
          </p:cNvPr>
          <p:cNvSpPr txBox="1"/>
          <p:nvPr/>
        </p:nvSpPr>
        <p:spPr>
          <a:xfrm>
            <a:off x="262451" y="7409759"/>
            <a:ext cx="626427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その他の予防接種</a:t>
            </a:r>
            <a:r>
              <a:rPr lang="ja-JP" altLang="en-US" sz="1200" b="1" spc="300" dirty="0">
                <a:solidFill>
                  <a:schemeClr val="bg1"/>
                </a:solidFill>
              </a:rPr>
              <a:t>歴</a:t>
            </a:r>
            <a:r>
              <a:rPr kumimoji="1" lang="ja-JP" altLang="en-US" sz="1100" b="1" dirty="0">
                <a:solidFill>
                  <a:schemeClr val="bg1"/>
                </a:solidFill>
              </a:rPr>
              <a:t>（予備</a:t>
            </a:r>
            <a:r>
              <a:rPr lang="ja-JP" altLang="en-US" sz="1100" b="1" dirty="0">
                <a:solidFill>
                  <a:schemeClr val="bg1"/>
                </a:solidFill>
              </a:rPr>
              <a:t>欄</a:t>
            </a:r>
            <a:r>
              <a:rPr kumimoji="1" lang="ja-JP" altLang="en-US" sz="1100" b="1" dirty="0">
                <a:solidFill>
                  <a:schemeClr val="bg1"/>
                </a:solidFill>
              </a:rPr>
              <a:t>）</a:t>
            </a:r>
            <a:endParaRPr kumimoji="1" lang="ja-JP" altLang="en-US" sz="1200" b="1" dirty="0">
              <a:solidFill>
                <a:schemeClr val="bg1"/>
              </a:solidFill>
            </a:endParaRPr>
          </a:p>
        </p:txBody>
      </p:sp>
      <p:sp>
        <p:nvSpPr>
          <p:cNvPr id="9" name="テキスト ボックス 8">
            <a:extLst>
              <a:ext uri="{FF2B5EF4-FFF2-40B4-BE49-F238E27FC236}">
                <a16:creationId xmlns:a16="http://schemas.microsoft.com/office/drawing/2014/main" id="{41DC06D3-63FC-405D-C654-F5847B434FB3}"/>
              </a:ext>
            </a:extLst>
          </p:cNvPr>
          <p:cNvSpPr txBox="1"/>
          <p:nvPr/>
        </p:nvSpPr>
        <p:spPr>
          <a:xfrm>
            <a:off x="262450" y="7729182"/>
            <a:ext cx="6484328" cy="161583"/>
          </a:xfrm>
          <a:prstGeom prst="rect">
            <a:avLst/>
          </a:prstGeom>
          <a:noFill/>
        </p:spPr>
        <p:txBody>
          <a:bodyPr wrap="square" lIns="0" tIns="0" rIns="0" bIns="0" rtlCol="0">
            <a:spAutoFit/>
          </a:bodyPr>
          <a:lstStyle/>
          <a:p>
            <a:r>
              <a:rPr lang="ja-JP" altLang="en-US" sz="1050" dirty="0"/>
              <a:t>上記以外のワクチンの接種歴がある方は、ご記入ください。</a:t>
            </a:r>
            <a:endParaRPr lang="en-US" altLang="ja-JP" sz="1050" dirty="0"/>
          </a:p>
        </p:txBody>
      </p:sp>
      <p:graphicFrame>
        <p:nvGraphicFramePr>
          <p:cNvPr id="11" name="表 10">
            <a:extLst>
              <a:ext uri="{FF2B5EF4-FFF2-40B4-BE49-F238E27FC236}">
                <a16:creationId xmlns:a16="http://schemas.microsoft.com/office/drawing/2014/main" id="{6CC529EC-8195-B02D-BB10-B9C83FF8AEE8}"/>
              </a:ext>
            </a:extLst>
          </p:cNvPr>
          <p:cNvGraphicFramePr>
            <a:graphicFrameLocks noGrp="1"/>
          </p:cNvGraphicFramePr>
          <p:nvPr>
            <p:extLst>
              <p:ext uri="{D42A27DB-BD31-4B8C-83A1-F6EECF244321}">
                <p14:modId xmlns:p14="http://schemas.microsoft.com/office/powerpoint/2010/main" val="4014017603"/>
              </p:ext>
            </p:extLst>
          </p:nvPr>
        </p:nvGraphicFramePr>
        <p:xfrm>
          <a:off x="296863" y="8002191"/>
          <a:ext cx="6291663" cy="1295400"/>
        </p:xfrm>
        <a:graphic>
          <a:graphicData uri="http://schemas.openxmlformats.org/drawingml/2006/table">
            <a:tbl>
              <a:tblPr firstRow="1" bandRow="1">
                <a:tableStyleId>{5940675A-B579-460E-94D1-54222C63F5DA}</a:tableStyleId>
              </a:tblPr>
              <a:tblGrid>
                <a:gridCol w="2155667">
                  <a:extLst>
                    <a:ext uri="{9D8B030D-6E8A-4147-A177-3AD203B41FA5}">
                      <a16:colId xmlns:a16="http://schemas.microsoft.com/office/drawing/2014/main" val="2366019127"/>
                    </a:ext>
                  </a:extLst>
                </a:gridCol>
                <a:gridCol w="2067998">
                  <a:extLst>
                    <a:ext uri="{9D8B030D-6E8A-4147-A177-3AD203B41FA5}">
                      <a16:colId xmlns:a16="http://schemas.microsoft.com/office/drawing/2014/main" val="891900194"/>
                    </a:ext>
                  </a:extLst>
                </a:gridCol>
                <a:gridCol w="2067998">
                  <a:extLst>
                    <a:ext uri="{9D8B030D-6E8A-4147-A177-3AD203B41FA5}">
                      <a16:colId xmlns:a16="http://schemas.microsoft.com/office/drawing/2014/main" val="169145040"/>
                    </a:ext>
                  </a:extLst>
                </a:gridCol>
              </a:tblGrid>
              <a:tr h="154000">
                <a:tc>
                  <a:txBody>
                    <a:bodyPr/>
                    <a:lstStyle/>
                    <a:p>
                      <a:pPr algn="l"/>
                      <a:r>
                        <a:rPr kumimoji="1" lang="ja-JP" altLang="en-US" sz="900" b="1" spc="0" dirty="0">
                          <a:latin typeface="+mn-ea"/>
                          <a:ea typeface="+mn-ea"/>
                        </a:rPr>
                        <a:t>ワクチン名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接種回数 （いずれかに〇）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最後に接種した年月 （わかる範囲で）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8052076"/>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3886749"/>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3431968"/>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3082329"/>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1644198"/>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4763337"/>
                  </a:ext>
                </a:extLst>
              </a:tr>
            </a:tbl>
          </a:graphicData>
        </a:graphic>
      </p:graphicFrame>
    </p:spTree>
    <p:extLst>
      <p:ext uri="{BB962C8B-B14F-4D97-AF65-F5344CB8AC3E}">
        <p14:creationId xmlns:p14="http://schemas.microsoft.com/office/powerpoint/2010/main" val="3156429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6C0224A9-B906-16CF-FA53-4FE7250F894F}"/>
              </a:ext>
            </a:extLst>
          </p:cNvPr>
          <p:cNvSpPr/>
          <p:nvPr/>
        </p:nvSpPr>
        <p:spPr>
          <a:xfrm>
            <a:off x="296863" y="2042681"/>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aphicFrame>
        <p:nvGraphicFramePr>
          <p:cNvPr id="3" name="表 2">
            <a:extLst>
              <a:ext uri="{FF2B5EF4-FFF2-40B4-BE49-F238E27FC236}">
                <a16:creationId xmlns:a16="http://schemas.microsoft.com/office/drawing/2014/main" id="{E8A11908-9528-244E-53AE-CCBB9EE25599}"/>
              </a:ext>
            </a:extLst>
          </p:cNvPr>
          <p:cNvGraphicFramePr>
            <a:graphicFrameLocks noGrp="1"/>
          </p:cNvGraphicFramePr>
          <p:nvPr>
            <p:extLst>
              <p:ext uri="{D42A27DB-BD31-4B8C-83A1-F6EECF244321}">
                <p14:modId xmlns:p14="http://schemas.microsoft.com/office/powerpoint/2010/main" val="3426685073"/>
              </p:ext>
            </p:extLst>
          </p:nvPr>
        </p:nvGraphicFramePr>
        <p:xfrm>
          <a:off x="296864" y="729658"/>
          <a:ext cx="6264274" cy="457200"/>
        </p:xfrm>
        <a:graphic>
          <a:graphicData uri="http://schemas.openxmlformats.org/drawingml/2006/table">
            <a:tbl>
              <a:tblPr firstRow="1" bandRow="1">
                <a:tableStyleId>{5940675A-B579-460E-94D1-54222C63F5DA}</a:tableStyleId>
              </a:tblPr>
              <a:tblGrid>
                <a:gridCol w="699099">
                  <a:extLst>
                    <a:ext uri="{9D8B030D-6E8A-4147-A177-3AD203B41FA5}">
                      <a16:colId xmlns:a16="http://schemas.microsoft.com/office/drawing/2014/main" val="2780264483"/>
                    </a:ext>
                  </a:extLst>
                </a:gridCol>
                <a:gridCol w="1674969">
                  <a:extLst>
                    <a:ext uri="{9D8B030D-6E8A-4147-A177-3AD203B41FA5}">
                      <a16:colId xmlns:a16="http://schemas.microsoft.com/office/drawing/2014/main" val="4289786845"/>
                    </a:ext>
                  </a:extLst>
                </a:gridCol>
                <a:gridCol w="438969">
                  <a:extLst>
                    <a:ext uri="{9D8B030D-6E8A-4147-A177-3AD203B41FA5}">
                      <a16:colId xmlns:a16="http://schemas.microsoft.com/office/drawing/2014/main" val="785507391"/>
                    </a:ext>
                  </a:extLst>
                </a:gridCol>
                <a:gridCol w="877645">
                  <a:extLst>
                    <a:ext uri="{9D8B030D-6E8A-4147-A177-3AD203B41FA5}">
                      <a16:colId xmlns:a16="http://schemas.microsoft.com/office/drawing/2014/main" val="362383493"/>
                    </a:ext>
                  </a:extLst>
                </a:gridCol>
                <a:gridCol w="724219">
                  <a:extLst>
                    <a:ext uri="{9D8B030D-6E8A-4147-A177-3AD203B41FA5}">
                      <a16:colId xmlns:a16="http://schemas.microsoft.com/office/drawing/2014/main" val="141128004"/>
                    </a:ext>
                  </a:extLst>
                </a:gridCol>
                <a:gridCol w="1849373">
                  <a:extLst>
                    <a:ext uri="{9D8B030D-6E8A-4147-A177-3AD203B41FA5}">
                      <a16:colId xmlns:a16="http://schemas.microsoft.com/office/drawing/2014/main" val="1293054442"/>
                    </a:ext>
                  </a:extLst>
                </a:gridCol>
              </a:tblGrid>
              <a:tr h="141793">
                <a:tc>
                  <a:txBody>
                    <a:bodyPr/>
                    <a:lstStyle/>
                    <a:p>
                      <a:pPr algn="l"/>
                      <a:r>
                        <a:rPr kumimoji="1" lang="ja-JP" altLang="en-US" sz="900" spc="0" dirty="0"/>
                        <a:t>氏名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性別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男　・　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生年月日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r"/>
                      <a:r>
                        <a:rPr kumimoji="1" lang="ja-JP" altLang="en-US" sz="700" spc="0" dirty="0"/>
                        <a:t>西暦 </a:t>
                      </a:r>
                      <a:r>
                        <a:rPr kumimoji="1" lang="ja-JP" altLang="en-US" sz="900" spc="0" dirty="0"/>
                        <a:t>　　　　　　　 　　年　　　月　　　日</a:t>
                      </a: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207963">
                <a:tc>
                  <a:txBody>
                    <a:bodyPr/>
                    <a:lstStyle/>
                    <a:p>
                      <a:pPr algn="l"/>
                      <a:r>
                        <a:rPr kumimoji="1" lang="ja-JP" altLang="en-US" sz="900" spc="0" dirty="0"/>
                        <a:t>居住地</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gridSpan="3">
                  <a:txBody>
                    <a:bodyPr/>
                    <a:lstStyle/>
                    <a:p>
                      <a:pPr algn="r"/>
                      <a:r>
                        <a:rPr kumimoji="1" lang="ja-JP" altLang="en-US" sz="700" spc="0" dirty="0"/>
                        <a:t>都 ・ 道 ・ 府 ・ 県</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年齢</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r"/>
                      <a:r>
                        <a:rPr kumimoji="1" lang="ja-JP" altLang="en-US" sz="900" spc="0" dirty="0"/>
                        <a:t>　　　歳　　　　　　か月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9262993"/>
                  </a:ext>
                </a:extLst>
              </a:tr>
            </a:tbl>
          </a:graphicData>
        </a:graphic>
      </p:graphicFrame>
      <p:sp>
        <p:nvSpPr>
          <p:cNvPr id="4" name="テキスト ボックス 3">
            <a:extLst>
              <a:ext uri="{FF2B5EF4-FFF2-40B4-BE49-F238E27FC236}">
                <a16:creationId xmlns:a16="http://schemas.microsoft.com/office/drawing/2014/main" id="{FCD6DED0-F35C-3890-E176-DE1054E5F9A1}"/>
              </a:ext>
            </a:extLst>
          </p:cNvPr>
          <p:cNvSpPr txBox="1"/>
          <p:nvPr/>
        </p:nvSpPr>
        <p:spPr>
          <a:xfrm>
            <a:off x="296863" y="277377"/>
            <a:ext cx="6264272" cy="215444"/>
          </a:xfrm>
          <a:prstGeom prst="rect">
            <a:avLst/>
          </a:prstGeom>
          <a:noFill/>
        </p:spPr>
        <p:txBody>
          <a:bodyPr wrap="square" lIns="0" tIns="0" rIns="0" bIns="0" rtlCol="0">
            <a:spAutoFit/>
          </a:bodyPr>
          <a:lstStyle/>
          <a:p>
            <a:pPr algn="ctr"/>
            <a:r>
              <a:rPr kumimoji="1" lang="ja-JP" altLang="en-US" sz="1400" b="1" spc="300" dirty="0"/>
              <a:t>予防接種歴・罹患歴調査票</a:t>
            </a:r>
            <a:r>
              <a:rPr lang="ja-JP" altLang="en-US" sz="1400" b="1" spc="300" dirty="0"/>
              <a:t>（</a:t>
            </a:r>
            <a:r>
              <a:rPr lang="en-US" altLang="ja-JP" sz="1400" b="1" spc="300" dirty="0"/>
              <a:t>18</a:t>
            </a:r>
            <a:r>
              <a:rPr lang="ja-JP" altLang="en-US" sz="1400" b="1" spc="300" dirty="0"/>
              <a:t>歳未満の方用</a:t>
            </a:r>
            <a:r>
              <a:rPr kumimoji="1" lang="ja-JP" altLang="en-US" sz="1400" b="1" spc="300" dirty="0"/>
              <a:t>）</a:t>
            </a:r>
          </a:p>
        </p:txBody>
      </p:sp>
      <p:sp>
        <p:nvSpPr>
          <p:cNvPr id="5" name="テキスト ボックス 4">
            <a:extLst>
              <a:ext uri="{FF2B5EF4-FFF2-40B4-BE49-F238E27FC236}">
                <a16:creationId xmlns:a16="http://schemas.microsoft.com/office/drawing/2014/main" id="{2792F870-D799-DA32-085A-0F8E62B26055}"/>
              </a:ext>
            </a:extLst>
          </p:cNvPr>
          <p:cNvSpPr txBox="1"/>
          <p:nvPr/>
        </p:nvSpPr>
        <p:spPr>
          <a:xfrm>
            <a:off x="4900857" y="570720"/>
            <a:ext cx="1615828" cy="138499"/>
          </a:xfrm>
          <a:prstGeom prst="rect">
            <a:avLst/>
          </a:prstGeom>
          <a:noFill/>
        </p:spPr>
        <p:txBody>
          <a:bodyPr wrap="none" lIns="0" tIns="0" rIns="0" bIns="0" rtlCol="0">
            <a:spAutoFit/>
          </a:bodyPr>
          <a:lstStyle/>
          <a:p>
            <a:pPr algn="r"/>
            <a:r>
              <a:rPr kumimoji="1" lang="ja-JP" altLang="en-US" sz="900" dirty="0"/>
              <a:t>回答日：　</a:t>
            </a:r>
            <a:r>
              <a:rPr kumimoji="1" lang="en-US" altLang="ja-JP" sz="900" dirty="0"/>
              <a:t>  </a:t>
            </a:r>
            <a:r>
              <a:rPr lang="ja-JP" altLang="en-US" sz="900" dirty="0"/>
              <a:t>　</a:t>
            </a:r>
            <a:r>
              <a:rPr kumimoji="1" lang="en-US" altLang="ja-JP" sz="900" dirty="0"/>
              <a:t> </a:t>
            </a:r>
            <a:r>
              <a:rPr kumimoji="1" lang="ja-JP" altLang="en-US" sz="900" dirty="0"/>
              <a:t>　　</a:t>
            </a:r>
            <a:r>
              <a:rPr lang="ja-JP" altLang="en-US" sz="900" dirty="0"/>
              <a:t>年　　　月　　　日</a:t>
            </a:r>
            <a:endParaRPr kumimoji="1" lang="ja-JP" altLang="en-US" sz="900" dirty="0"/>
          </a:p>
        </p:txBody>
      </p:sp>
      <p:graphicFrame>
        <p:nvGraphicFramePr>
          <p:cNvPr id="6" name="表 5">
            <a:extLst>
              <a:ext uri="{FF2B5EF4-FFF2-40B4-BE49-F238E27FC236}">
                <a16:creationId xmlns:a16="http://schemas.microsoft.com/office/drawing/2014/main" id="{69E2F064-1C9F-3CA6-1D46-8C100E3BB0A3}"/>
              </a:ext>
            </a:extLst>
          </p:cNvPr>
          <p:cNvGraphicFramePr>
            <a:graphicFrameLocks noGrp="1"/>
          </p:cNvGraphicFramePr>
          <p:nvPr>
            <p:extLst>
              <p:ext uri="{D42A27DB-BD31-4B8C-83A1-F6EECF244321}">
                <p14:modId xmlns:p14="http://schemas.microsoft.com/office/powerpoint/2010/main" val="939016988"/>
              </p:ext>
            </p:extLst>
          </p:nvPr>
        </p:nvGraphicFramePr>
        <p:xfrm>
          <a:off x="296862" y="1252542"/>
          <a:ext cx="2597290" cy="228600"/>
        </p:xfrm>
        <a:graphic>
          <a:graphicData uri="http://schemas.openxmlformats.org/drawingml/2006/table">
            <a:tbl>
              <a:tblPr firstRow="1" bandRow="1">
                <a:tableStyleId>{5940675A-B579-460E-94D1-54222C63F5DA}</a:tableStyleId>
              </a:tblPr>
              <a:tblGrid>
                <a:gridCol w="923290">
                  <a:extLst>
                    <a:ext uri="{9D8B030D-6E8A-4147-A177-3AD203B41FA5}">
                      <a16:colId xmlns:a16="http://schemas.microsoft.com/office/drawing/2014/main" val="772831762"/>
                    </a:ext>
                  </a:extLst>
                </a:gridCol>
                <a:gridCol w="1674000">
                  <a:extLst>
                    <a:ext uri="{9D8B030D-6E8A-4147-A177-3AD203B41FA5}">
                      <a16:colId xmlns:a16="http://schemas.microsoft.com/office/drawing/2014/main" val="876599362"/>
                    </a:ext>
                  </a:extLst>
                </a:gridCol>
              </a:tblGrid>
              <a:tr h="0">
                <a:tc>
                  <a:txBody>
                    <a:bodyPr/>
                    <a:lstStyle/>
                    <a:p>
                      <a:pPr algn="l"/>
                      <a:r>
                        <a:rPr kumimoji="1" lang="ja-JP" altLang="en-US" sz="900" spc="0" dirty="0"/>
                        <a:t>母子手帳の所持</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あり  ・  なし</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249553"/>
                  </a:ext>
                </a:extLst>
              </a:tr>
            </a:tbl>
          </a:graphicData>
        </a:graphic>
      </p:graphicFrame>
      <p:sp>
        <p:nvSpPr>
          <p:cNvPr id="7" name="テキスト ボックス 6">
            <a:extLst>
              <a:ext uri="{FF2B5EF4-FFF2-40B4-BE49-F238E27FC236}">
                <a16:creationId xmlns:a16="http://schemas.microsoft.com/office/drawing/2014/main" id="{DB84CFBA-6703-58CF-8F90-FEA20CB526AD}"/>
              </a:ext>
            </a:extLst>
          </p:cNvPr>
          <p:cNvSpPr txBox="1"/>
          <p:nvPr/>
        </p:nvSpPr>
        <p:spPr>
          <a:xfrm>
            <a:off x="296863" y="2056197"/>
            <a:ext cx="626427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予防接種歴</a:t>
            </a:r>
            <a:r>
              <a:rPr kumimoji="1" lang="ja-JP" altLang="en-US" sz="1100" b="1" dirty="0">
                <a:solidFill>
                  <a:schemeClr val="bg1"/>
                </a:solidFill>
              </a:rPr>
              <a:t>（これまでに受けたワクチンの種類や回数など）</a:t>
            </a:r>
            <a:endParaRPr kumimoji="1" lang="ja-JP" altLang="en-US" sz="1200" b="1" dirty="0">
              <a:solidFill>
                <a:schemeClr val="bg1"/>
              </a:solidFill>
            </a:endParaRPr>
          </a:p>
        </p:txBody>
      </p:sp>
      <p:graphicFrame>
        <p:nvGraphicFramePr>
          <p:cNvPr id="10" name="表 9">
            <a:extLst>
              <a:ext uri="{FF2B5EF4-FFF2-40B4-BE49-F238E27FC236}">
                <a16:creationId xmlns:a16="http://schemas.microsoft.com/office/drawing/2014/main" id="{0F3F5298-847D-C556-9328-7617C1ABA489}"/>
              </a:ext>
            </a:extLst>
          </p:cNvPr>
          <p:cNvGraphicFramePr>
            <a:graphicFrameLocks noGrp="1"/>
          </p:cNvGraphicFramePr>
          <p:nvPr>
            <p:extLst>
              <p:ext uri="{D42A27DB-BD31-4B8C-83A1-F6EECF244321}">
                <p14:modId xmlns:p14="http://schemas.microsoft.com/office/powerpoint/2010/main" val="1889811368"/>
              </p:ext>
            </p:extLst>
          </p:nvPr>
        </p:nvGraphicFramePr>
        <p:xfrm>
          <a:off x="296863" y="2338427"/>
          <a:ext cx="6259874" cy="7072908"/>
        </p:xfrm>
        <a:graphic>
          <a:graphicData uri="http://schemas.openxmlformats.org/drawingml/2006/table">
            <a:tbl>
              <a:tblPr firstRow="1" bandRow="1">
                <a:tableStyleId>{5940675A-B579-460E-94D1-54222C63F5DA}</a:tableStyleId>
              </a:tblPr>
              <a:tblGrid>
                <a:gridCol w="504000">
                  <a:extLst>
                    <a:ext uri="{9D8B030D-6E8A-4147-A177-3AD203B41FA5}">
                      <a16:colId xmlns:a16="http://schemas.microsoft.com/office/drawing/2014/main" val="2780264483"/>
                    </a:ext>
                  </a:extLst>
                </a:gridCol>
                <a:gridCol w="1193974">
                  <a:extLst>
                    <a:ext uri="{9D8B030D-6E8A-4147-A177-3AD203B41FA5}">
                      <a16:colId xmlns:a16="http://schemas.microsoft.com/office/drawing/2014/main" val="3592769438"/>
                    </a:ext>
                  </a:extLst>
                </a:gridCol>
                <a:gridCol w="1200140">
                  <a:extLst>
                    <a:ext uri="{9D8B030D-6E8A-4147-A177-3AD203B41FA5}">
                      <a16:colId xmlns:a16="http://schemas.microsoft.com/office/drawing/2014/main" val="4289786845"/>
                    </a:ext>
                  </a:extLst>
                </a:gridCol>
                <a:gridCol w="1018253">
                  <a:extLst>
                    <a:ext uri="{9D8B030D-6E8A-4147-A177-3AD203B41FA5}">
                      <a16:colId xmlns:a16="http://schemas.microsoft.com/office/drawing/2014/main" val="785507391"/>
                    </a:ext>
                  </a:extLst>
                </a:gridCol>
                <a:gridCol w="1139526">
                  <a:extLst>
                    <a:ext uri="{9D8B030D-6E8A-4147-A177-3AD203B41FA5}">
                      <a16:colId xmlns:a16="http://schemas.microsoft.com/office/drawing/2014/main" val="362383493"/>
                    </a:ext>
                  </a:extLst>
                </a:gridCol>
                <a:gridCol w="1203981">
                  <a:extLst>
                    <a:ext uri="{9D8B030D-6E8A-4147-A177-3AD203B41FA5}">
                      <a16:colId xmlns:a16="http://schemas.microsoft.com/office/drawing/2014/main" val="141128004"/>
                    </a:ext>
                  </a:extLst>
                </a:gridCol>
              </a:tblGrid>
              <a:tr h="0">
                <a:tc gridSpan="2">
                  <a:txBody>
                    <a:bodyPr/>
                    <a:lstStyle/>
                    <a:p>
                      <a:pPr algn="l"/>
                      <a:r>
                        <a:rPr kumimoji="1" lang="ja-JP" altLang="en-US" sz="900" spc="0" dirty="0"/>
                        <a:t>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a:r>
                        <a:rPr kumimoji="1" lang="ja-JP" altLang="en-US" sz="900" spc="0" dirty="0"/>
                        <a:t>接種の有無</a:t>
                      </a:r>
                    </a:p>
                    <a:p>
                      <a:pPr algn="l"/>
                      <a:r>
                        <a:rPr kumimoji="1" lang="ja-JP" altLang="en-US" sz="900" spc="0" dirty="0"/>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接種回数</a:t>
                      </a:r>
                    </a:p>
                    <a:p>
                      <a:pPr algn="l"/>
                      <a:r>
                        <a:rPr kumimoji="1" lang="ja-JP" altLang="en-US" sz="900" spc="0" dirty="0"/>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最後に接種した年月</a:t>
                      </a:r>
                    </a:p>
                    <a:p>
                      <a:pPr algn="l"/>
                      <a:r>
                        <a:rPr kumimoji="1" lang="ja-JP" altLang="en-US" sz="900" spc="0" dirty="0"/>
                        <a:t>（わかる範囲で）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商品名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04251480"/>
                  </a:ext>
                </a:extLst>
              </a:tr>
              <a:tr h="0">
                <a:tc gridSpan="6">
                  <a:txBody>
                    <a:bodyPr/>
                    <a:lstStyle/>
                    <a:p>
                      <a:pPr algn="l"/>
                      <a:r>
                        <a:rPr kumimoji="1" lang="en-US" altLang="ja-JP" sz="900" b="1" spc="0" dirty="0">
                          <a:solidFill>
                            <a:schemeClr val="bg1"/>
                          </a:solidFill>
                          <a:latin typeface="+mn-ea"/>
                          <a:ea typeface="+mn-ea"/>
                        </a:rPr>
                        <a:t>1.</a:t>
                      </a:r>
                      <a:r>
                        <a:rPr kumimoji="1" lang="ja-JP" altLang="en-US" sz="900" b="1" spc="0" dirty="0">
                          <a:solidFill>
                            <a:schemeClr val="bg1"/>
                          </a:solidFill>
                          <a:latin typeface="+mn-ea"/>
                          <a:ea typeface="+mn-ea"/>
                        </a:rPr>
                        <a:t>　ヒブ （インフルエンザ菌</a:t>
                      </a:r>
                      <a:r>
                        <a:rPr kumimoji="1" lang="en-US" altLang="ja-JP" sz="900" b="1" spc="0" dirty="0">
                          <a:solidFill>
                            <a:schemeClr val="bg1"/>
                          </a:solidFill>
                          <a:latin typeface="+mn-ea"/>
                          <a:ea typeface="+mn-ea"/>
                        </a:rPr>
                        <a:t>b</a:t>
                      </a:r>
                      <a:r>
                        <a:rPr kumimoji="1" lang="ja-JP" altLang="en-US" sz="900" b="1" spc="0" dirty="0">
                          <a:solidFill>
                            <a:schemeClr val="bg1"/>
                          </a:solidFill>
                          <a:latin typeface="+mn-ea"/>
                          <a:ea typeface="+mn-ea"/>
                        </a:rPr>
                        <a:t>型 ，</a:t>
                      </a:r>
                      <a:r>
                        <a:rPr kumimoji="1" lang="en-US" altLang="ja-JP" sz="900" b="1" spc="0" dirty="0">
                          <a:solidFill>
                            <a:schemeClr val="bg1"/>
                          </a:solidFill>
                          <a:latin typeface="+mn-ea"/>
                          <a:ea typeface="+mn-ea"/>
                        </a:rPr>
                        <a:t>Hib</a:t>
                      </a:r>
                      <a:r>
                        <a:rPr kumimoji="1" lang="ja-JP" altLang="en-US" sz="900" b="1" spc="0" dirty="0">
                          <a:solidFill>
                            <a:schemeClr val="bg1"/>
                          </a:solidFill>
                          <a:latin typeface="+mn-ea"/>
                          <a:ea typeface="+mn-ea"/>
                        </a:rPr>
                        <a:t>） （</a:t>
                      </a:r>
                      <a:r>
                        <a:rPr lang="en-US" altLang="ja-JP" sz="800" b="0" i="0" u="none" strike="noStrike" dirty="0">
                          <a:solidFill>
                            <a:schemeClr val="bg1"/>
                          </a:solidFill>
                          <a:effectLst/>
                          <a:latin typeface="游ゴシック" panose="020B0400000000000000" pitchFamily="50" charset="-128"/>
                          <a:ea typeface="游ゴシック" panose="020B0400000000000000" pitchFamily="50" charset="-128"/>
                        </a:rPr>
                        <a:t>※</a:t>
                      </a:r>
                      <a:r>
                        <a:rPr lang="ja-JP" altLang="en-US" sz="800" b="0" i="0" u="none" strike="noStrike" dirty="0">
                          <a:solidFill>
                            <a:schemeClr val="bg1"/>
                          </a:solidFill>
                          <a:effectLst/>
                          <a:latin typeface="游ゴシック" panose="020B0400000000000000" pitchFamily="50" charset="-128"/>
                          <a:ea typeface="游ゴシック" panose="020B0400000000000000" pitchFamily="50" charset="-128"/>
                        </a:rPr>
                        <a:t>冬季の季節性インフルエンザとは異なります</a:t>
                      </a:r>
                      <a:r>
                        <a:rPr kumimoji="1" lang="ja-JP" altLang="en-US" sz="900" b="1" spc="0" dirty="0">
                          <a:solidFill>
                            <a:schemeClr val="bg1"/>
                          </a:solidFill>
                          <a:latin typeface="+mn-ea"/>
                          <a:ea typeface="+mn-ea"/>
                        </a:rPr>
                        <a: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ヒブ （インフルエンザ菌</a:t>
                      </a:r>
                      <a:r>
                        <a:rPr kumimoji="1" lang="en-US" altLang="ja-JP" sz="700" b="1" spc="0" dirty="0">
                          <a:latin typeface="+mn-ea"/>
                          <a:ea typeface="+mn-ea"/>
                        </a:rPr>
                        <a:t>b</a:t>
                      </a:r>
                      <a:r>
                        <a:rPr kumimoji="1" lang="ja-JP" altLang="en-US" sz="700" b="1" spc="0" dirty="0">
                          <a:latin typeface="+mn-ea"/>
                          <a:ea typeface="+mn-ea"/>
                        </a:rPr>
                        <a:t>型）</a:t>
                      </a:r>
                      <a:endParaRPr kumimoji="1" lang="en-US" altLang="ja-JP"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アクトヒブ</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79262993"/>
                  </a:ext>
                </a:extLst>
              </a:tr>
              <a:tr h="154000">
                <a:tc gridSpan="6">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white"/>
                          </a:solidFill>
                          <a:effectLst/>
                          <a:uLnTx/>
                          <a:uFillTx/>
                          <a:latin typeface="+mn-ea"/>
                          <a:ea typeface="+mn-ea"/>
                          <a:cs typeface="+mn-cs"/>
                        </a:rPr>
                        <a:t>2.</a:t>
                      </a:r>
                      <a:r>
                        <a:rPr kumimoji="1" lang="ja-JP" altLang="en-US" sz="900" b="1" i="0" u="none" strike="noStrike" kern="1200" cap="none" spc="0" normalizeH="0" baseline="0" noProof="0" dirty="0">
                          <a:ln>
                            <a:noFill/>
                          </a:ln>
                          <a:solidFill>
                            <a:prstClr val="white"/>
                          </a:solidFill>
                          <a:effectLst/>
                          <a:uLnTx/>
                          <a:uFillTx/>
                          <a:latin typeface="+mn-ea"/>
                          <a:ea typeface="+mn-ea"/>
                          <a:cs typeface="+mn-cs"/>
                        </a:rPr>
                        <a:t>　小児用肺炎球菌</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8218751"/>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小児用肺炎球菌　</a:t>
                      </a:r>
                      <a:r>
                        <a:rPr lang="en-US" altLang="ja-JP" sz="700" b="1" i="0" u="none" strike="noStrike" dirty="0">
                          <a:solidFill>
                            <a:srgbClr val="000000"/>
                          </a:solidFill>
                          <a:effectLst/>
                          <a:latin typeface="+mn-ea"/>
                          <a:ea typeface="+mn-ea"/>
                        </a:rPr>
                        <a:t>7</a:t>
                      </a:r>
                      <a:r>
                        <a:rPr lang="ja-JP" altLang="en-US" sz="700" b="1" i="0" u="none" strike="noStrike" dirty="0">
                          <a:solidFill>
                            <a:srgbClr val="000000"/>
                          </a:solidFill>
                          <a:effectLst/>
                          <a:latin typeface="+mn-ea"/>
                          <a:ea typeface="+mn-ea"/>
                        </a:rPr>
                        <a:t>価　　　</a:t>
                      </a:r>
                      <a:endPar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2013</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11</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月のみ定期接種でした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プレベナー</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86778316"/>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小児用肺炎球菌　</a:t>
                      </a:r>
                      <a:r>
                        <a:rPr lang="en-US" altLang="ja-JP" sz="700" b="1" i="0" u="none" strike="noStrike" dirty="0">
                          <a:solidFill>
                            <a:srgbClr val="000000"/>
                          </a:solidFill>
                          <a:effectLst/>
                          <a:latin typeface="+mn-ea"/>
                          <a:ea typeface="+mn-ea"/>
                        </a:rPr>
                        <a:t>13</a:t>
                      </a:r>
                      <a:r>
                        <a:rPr lang="ja-JP" altLang="en-US" sz="700" b="1" i="0" u="none" strike="noStrike" dirty="0">
                          <a:solidFill>
                            <a:srgbClr val="000000"/>
                          </a:solidFill>
                          <a:effectLst/>
                          <a:latin typeface="+mn-ea"/>
                          <a:ea typeface="+mn-ea"/>
                        </a:rPr>
                        <a:t>価</a:t>
                      </a:r>
                      <a:br>
                        <a:rPr lang="en-US" altLang="ja-JP" sz="700" b="1" i="0" u="none" strike="noStrike" dirty="0">
                          <a:solidFill>
                            <a:srgbClr val="000000"/>
                          </a:solidFill>
                          <a:effectLst/>
                          <a:latin typeface="+mn-ea"/>
                          <a:ea typeface="+mn-ea"/>
                        </a:rPr>
                      </a:br>
                      <a:r>
                        <a:rPr lang="en-US" altLang="ja-JP" sz="600" b="0" i="0" u="none" strike="noStrike" dirty="0">
                          <a:solidFill>
                            <a:srgbClr val="000000"/>
                          </a:solidFill>
                          <a:effectLst/>
                          <a:latin typeface="游ゴシック" panose="020B0400000000000000" pitchFamily="50" charset="-128"/>
                          <a:ea typeface="游ゴシック" panose="020B0400000000000000" pitchFamily="50" charset="-128"/>
                        </a:rPr>
                        <a:t>2013</a:t>
                      </a:r>
                      <a:r>
                        <a:rPr lang="ja-JP" altLang="en-US" sz="6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600" b="0" i="0" u="none" strike="noStrike" dirty="0">
                          <a:solidFill>
                            <a:srgbClr val="000000"/>
                          </a:solidFill>
                          <a:effectLst/>
                          <a:latin typeface="游ゴシック" panose="020B0400000000000000" pitchFamily="50" charset="-128"/>
                          <a:ea typeface="游ゴシック" panose="020B0400000000000000" pitchFamily="50" charset="-128"/>
                        </a:rPr>
                        <a:t>11</a:t>
                      </a:r>
                      <a:r>
                        <a:rPr lang="ja-JP" altLang="en-US" sz="600" b="0" i="0" u="none" strike="noStrike" dirty="0">
                          <a:solidFill>
                            <a:srgbClr val="000000"/>
                          </a:solidFill>
                          <a:effectLst/>
                          <a:latin typeface="游ゴシック" panose="020B0400000000000000" pitchFamily="50" charset="-128"/>
                          <a:ea typeface="游ゴシック" panose="020B0400000000000000" pitchFamily="50" charset="-128"/>
                        </a:rPr>
                        <a:t>月～</a:t>
                      </a:r>
                      <a:r>
                        <a:rPr lang="en-US" altLang="ja-JP" sz="6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6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600" b="0" i="0" u="none" strike="noStrike" dirty="0">
                          <a:solidFill>
                            <a:srgbClr val="000000"/>
                          </a:solidFill>
                          <a:effectLst/>
                          <a:latin typeface="游ゴシック" panose="020B0400000000000000" pitchFamily="50" charset="-128"/>
                          <a:ea typeface="游ゴシック" panose="020B0400000000000000" pitchFamily="50" charset="-128"/>
                        </a:rPr>
                        <a:t>9</a:t>
                      </a:r>
                      <a:r>
                        <a:rPr lang="ja-JP" altLang="en-US" sz="600" b="0" i="0" u="none" strike="noStrike" dirty="0">
                          <a:solidFill>
                            <a:srgbClr val="000000"/>
                          </a:solidFill>
                          <a:effectLst/>
                          <a:latin typeface="游ゴシック" panose="020B0400000000000000" pitchFamily="50" charset="-128"/>
                          <a:ea typeface="游ゴシック" panose="020B0400000000000000" pitchFamily="50" charset="-128"/>
                        </a:rPr>
                        <a:t>月まで定期接種でした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プレベナー</a:t>
                      </a:r>
                      <a:r>
                        <a:rPr lang="en-US" altLang="ja-JP" sz="700" b="0" i="0" u="none" strike="noStrike" dirty="0">
                          <a:solidFill>
                            <a:srgbClr val="000000"/>
                          </a:solidFill>
                          <a:effectLst/>
                          <a:latin typeface="+mn-ea"/>
                          <a:ea typeface="+mn-ea"/>
                        </a:rPr>
                        <a:t>13</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42681041"/>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小児用肺炎球菌　</a:t>
                      </a:r>
                      <a:r>
                        <a:rPr lang="en-US" altLang="ja-JP" sz="700" b="1" i="0" u="none" strike="noStrike" dirty="0">
                          <a:solidFill>
                            <a:srgbClr val="000000"/>
                          </a:solidFill>
                          <a:effectLst/>
                          <a:latin typeface="+mn-ea"/>
                          <a:ea typeface="+mn-ea"/>
                        </a:rPr>
                        <a:t>15</a:t>
                      </a:r>
                      <a:r>
                        <a:rPr lang="ja-JP" altLang="en-US" sz="700" b="1" i="0" u="none" strike="noStrike" dirty="0">
                          <a:solidFill>
                            <a:srgbClr val="000000"/>
                          </a:solidFill>
                          <a:effectLst/>
                          <a:latin typeface="+mn-ea"/>
                          <a:ea typeface="+mn-ea"/>
                        </a:rPr>
                        <a:t>価</a:t>
                      </a:r>
                      <a:b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dirty="0"/>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バクニュバンス</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64634260"/>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小児用肺炎球菌　</a:t>
                      </a:r>
                      <a:r>
                        <a:rPr lang="en-US" altLang="ja-JP" sz="700" b="1" i="0" u="none" strike="noStrike" dirty="0">
                          <a:solidFill>
                            <a:srgbClr val="000000"/>
                          </a:solidFill>
                          <a:effectLst/>
                          <a:latin typeface="+mn-ea"/>
                          <a:ea typeface="+mn-ea"/>
                        </a:rPr>
                        <a:t>20</a:t>
                      </a:r>
                      <a:r>
                        <a:rPr lang="ja-JP" altLang="en-US" sz="700" b="1" i="0" u="none" strike="noStrike" dirty="0">
                          <a:solidFill>
                            <a:srgbClr val="000000"/>
                          </a:solidFill>
                          <a:effectLst/>
                          <a:latin typeface="+mn-ea"/>
                          <a:ea typeface="+mn-ea"/>
                        </a:rPr>
                        <a:t>価</a:t>
                      </a:r>
                      <a:br>
                        <a:rPr lang="ja-JP" altLang="en-US" sz="700" b="1" i="0" u="none" strike="noStrike" dirty="0">
                          <a:solidFill>
                            <a:srgbClr val="000000"/>
                          </a:solidFill>
                          <a:effectLst/>
                          <a:latin typeface="+mn-ea"/>
                          <a:ea typeface="+mn-ea"/>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dirty="0"/>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プレベナー</a:t>
                      </a:r>
                      <a:r>
                        <a:rPr lang="en-US" altLang="ja-JP" sz="700" b="0" i="0" u="none" strike="noStrike" dirty="0">
                          <a:solidFill>
                            <a:srgbClr val="000000"/>
                          </a:solidFill>
                          <a:effectLst/>
                          <a:latin typeface="+mn-ea"/>
                          <a:ea typeface="+mn-ea"/>
                        </a:rPr>
                        <a:t>20</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91864627"/>
                  </a:ext>
                </a:extLst>
              </a:tr>
              <a:tr h="154000">
                <a:tc gridSpan="6">
                  <a:txBody>
                    <a:bodyPr/>
                    <a:lstStyle/>
                    <a:p>
                      <a:pPr algn="l"/>
                      <a:r>
                        <a:rPr kumimoji="1" lang="en-US" altLang="ja-JP" sz="900" b="1" spc="0" dirty="0">
                          <a:solidFill>
                            <a:schemeClr val="bg1"/>
                          </a:solidFill>
                          <a:latin typeface="+mn-ea"/>
                          <a:ea typeface="+mn-ea"/>
                        </a:rPr>
                        <a:t>3. </a:t>
                      </a:r>
                      <a:r>
                        <a:rPr kumimoji="1" lang="ja-JP" altLang="en-US" sz="900" b="1" spc="0" dirty="0">
                          <a:solidFill>
                            <a:schemeClr val="bg1"/>
                          </a:solidFill>
                          <a:latin typeface="+mn-ea"/>
                          <a:ea typeface="+mn-ea"/>
                        </a:rPr>
                        <a:t>  ジフテリア　・　百日せき　・　破傷風　・　ポリオ</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06954"/>
                  </a:ext>
                </a:extLst>
              </a:tr>
              <a:tr h="154000">
                <a:tc gridSpan="2">
                  <a:txBody>
                    <a:bodyPr/>
                    <a:lstStyle/>
                    <a:p>
                      <a:pPr algn="l"/>
                      <a:r>
                        <a:rPr kumimoji="1" lang="ja-JP" altLang="en-US" sz="700" b="1" spc="0" dirty="0">
                          <a:latin typeface="+mn-ea"/>
                          <a:ea typeface="+mn-ea"/>
                        </a:rPr>
                        <a:t>２種混合：</a:t>
                      </a:r>
                      <a:r>
                        <a:rPr kumimoji="1" lang="en-US" altLang="ja-JP" sz="700" b="1" spc="0" dirty="0">
                          <a:latin typeface="+mn-ea"/>
                          <a:ea typeface="+mn-ea"/>
                        </a:rPr>
                        <a:t>DT</a:t>
                      </a:r>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700" b="0" spc="0" dirty="0">
                          <a:latin typeface="+mn-ea"/>
                          <a:ea typeface="+mn-ea"/>
                        </a:rPr>
                        <a:t>DT</a:t>
                      </a:r>
                      <a:r>
                        <a:rPr kumimoji="1" lang="ja-JP" altLang="en-US" sz="700" b="0" spc="0" dirty="0">
                          <a:latin typeface="+mn-ea"/>
                          <a:ea typeface="+mn-ea"/>
                        </a:rPr>
                        <a:t>ビック</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1124197"/>
                  </a:ext>
                </a:extLst>
              </a:tr>
              <a:tr h="154000">
                <a:tc gridSpan="2">
                  <a:txBody>
                    <a:bodyPr/>
                    <a:lstStyle/>
                    <a:p>
                      <a:pPr algn="l"/>
                      <a:r>
                        <a:rPr kumimoji="1" lang="ja-JP" altLang="en-US" sz="700" b="1" spc="0" dirty="0">
                          <a:latin typeface="+mn-ea"/>
                          <a:ea typeface="+mn-ea"/>
                        </a:rPr>
                        <a:t>３種混合：</a:t>
                      </a:r>
                      <a:r>
                        <a:rPr kumimoji="1" lang="en-US" altLang="ja-JP" sz="700" b="1" spc="0" dirty="0">
                          <a:latin typeface="+mn-ea"/>
                          <a:ea typeface="+mn-ea"/>
                        </a:rPr>
                        <a:t>DPT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トリビック</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85548206"/>
                  </a:ext>
                </a:extLst>
              </a:tr>
              <a:tr h="154000">
                <a:tc rowSpan="4">
                  <a:txBody>
                    <a:bodyPr/>
                    <a:lstStyle/>
                    <a:p>
                      <a:pPr algn="l"/>
                      <a:r>
                        <a:rPr kumimoji="1" lang="ja-JP" altLang="en-US" sz="700" b="1" spc="0" dirty="0"/>
                        <a:t>４種混合：</a:t>
                      </a:r>
                      <a:r>
                        <a:rPr kumimoji="1" lang="en-US" altLang="ja-JP" sz="700" b="1" spc="0" dirty="0"/>
                        <a:t>DPT-IPV</a:t>
                      </a:r>
                      <a:endParaRPr kumimoji="1" lang="ja-JP" altLang="en-US" sz="700" b="1" u="sng"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700" b="1" spc="0" dirty="0">
                          <a:latin typeface="+mn-ea"/>
                          <a:ea typeface="+mn-ea"/>
                        </a:rPr>
                        <a:t>①阪大ビケン （ビケン）　</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rowSpan="4">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①テトラビック</a:t>
                      </a:r>
                      <a:br>
                        <a:rPr lang="ja-JP" altLang="en-US" sz="700" b="0" u="none" strike="noStrike" dirty="0">
                          <a:effectLst/>
                          <a:latin typeface="+mn-ea"/>
                          <a:ea typeface="+mn-ea"/>
                        </a:rPr>
                      </a:br>
                      <a:r>
                        <a:rPr lang="ja-JP" altLang="en-US" sz="700" b="0" u="none" strike="noStrike" dirty="0">
                          <a:effectLst/>
                          <a:latin typeface="+mn-ea"/>
                          <a:ea typeface="+mn-ea"/>
                        </a:rPr>
                        <a:t>②クアトロバック</a:t>
                      </a:r>
                      <a:br>
                        <a:rPr lang="ja-JP" altLang="en-US" sz="700" b="0" u="none" strike="noStrike" dirty="0">
                          <a:effectLst/>
                          <a:latin typeface="+mn-ea"/>
                          <a:ea typeface="+mn-ea"/>
                        </a:rPr>
                      </a:br>
                      <a:r>
                        <a:rPr lang="ja-JP" altLang="en-US" sz="700" b="0" u="none" strike="noStrike" dirty="0">
                          <a:effectLst/>
                          <a:latin typeface="+mn-ea"/>
                          <a:ea typeface="+mn-ea"/>
                        </a:rPr>
                        <a:t>③スクエアキッズ</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01730213"/>
                  </a:ext>
                </a:extLst>
              </a:tr>
              <a:tr h="154000">
                <a:tc v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b="1" spc="0" dirty="0">
                          <a:latin typeface="+mn-ea"/>
                          <a:ea typeface="+mn-ea"/>
                        </a:rPr>
                        <a:t>②</a:t>
                      </a:r>
                      <a:r>
                        <a:rPr kumimoji="1" lang="en-US" altLang="ja-JP" sz="700" b="1" spc="0" dirty="0">
                          <a:latin typeface="+mn-ea"/>
                          <a:ea typeface="+mn-ea"/>
                        </a:rPr>
                        <a:t>KM</a:t>
                      </a:r>
                      <a:r>
                        <a:rPr kumimoji="1" lang="ja-JP" altLang="en-US" sz="700" b="1" spc="0" dirty="0">
                          <a:latin typeface="+mn-ea"/>
                          <a:ea typeface="+mn-ea"/>
                        </a:rPr>
                        <a:t>バイオロジクス</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v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8655158"/>
                  </a:ext>
                </a:extLst>
              </a:tr>
              <a:tr h="214908">
                <a:tc v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b="1" spc="0" dirty="0">
                          <a:latin typeface="+mn-ea"/>
                          <a:ea typeface="+mn-ea"/>
                        </a:rPr>
                        <a:t>③第一三共 （北里第一三共）</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v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2056276"/>
                  </a:ext>
                </a:extLst>
              </a:tr>
              <a:tr h="154000">
                <a:tc v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b="1" spc="0" dirty="0">
                          <a:latin typeface="+mn-ea"/>
                          <a:ea typeface="+mn-ea"/>
                        </a:rPr>
                        <a:t>④製造所までは不明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v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0842454"/>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５種混合：</a:t>
                      </a:r>
                      <a:r>
                        <a:rPr kumimoji="1" lang="en-US" altLang="ja-JP" sz="700" b="1" spc="0" dirty="0">
                          <a:latin typeface="+mn-ea"/>
                          <a:ea typeface="+mn-ea"/>
                        </a:rPr>
                        <a:t>DPT‐IPV‐Hib</a:t>
                      </a:r>
                      <a:br>
                        <a:rPr kumimoji="1" lang="en-US" altLang="ja-JP" sz="700" b="1" spc="0" dirty="0">
                          <a:latin typeface="+mn-ea"/>
                          <a:ea typeface="+mn-ea"/>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l"/>
                      <a:endParaRPr kumimoji="1" lang="ja-JP" altLang="en-US" sz="700" b="1"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ゴービック、</a:t>
                      </a:r>
                      <a:br>
                        <a:rPr lang="en-US" altLang="ja-JP" sz="700" b="0" i="0" u="none" strike="noStrike" dirty="0">
                          <a:solidFill>
                            <a:srgbClr val="000000"/>
                          </a:solidFill>
                          <a:effectLst/>
                          <a:latin typeface="+mn-ea"/>
                          <a:ea typeface="+mn-ea"/>
                        </a:rPr>
                      </a:br>
                      <a:r>
                        <a:rPr lang="ja-JP" altLang="en-US" sz="700" b="0" i="0" u="none" strike="noStrike" dirty="0">
                          <a:solidFill>
                            <a:srgbClr val="000000"/>
                          </a:solidFill>
                          <a:effectLst/>
                          <a:latin typeface="+mn-ea"/>
                          <a:ea typeface="+mn-ea"/>
                        </a:rPr>
                        <a:t>クイントバックなど</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1731739"/>
                  </a:ext>
                </a:extLst>
              </a:tr>
              <a:tr h="154000">
                <a:tc gridSpan="2">
                  <a:txBody>
                    <a:bodyPr/>
                    <a:lstStyle/>
                    <a:p>
                      <a:pPr algn="l"/>
                      <a:r>
                        <a:rPr kumimoji="1" lang="en-US" altLang="ja-JP" sz="700" b="1" spc="0" dirty="0">
                          <a:latin typeface="+mn-ea"/>
                          <a:ea typeface="+mn-ea"/>
                        </a:rPr>
                        <a:t>IPV (</a:t>
                      </a:r>
                      <a:r>
                        <a:rPr kumimoji="1" lang="ja-JP" altLang="en-US" sz="700" b="1" spc="0" dirty="0">
                          <a:latin typeface="+mn-ea"/>
                          <a:ea typeface="+mn-ea"/>
                        </a:rPr>
                        <a:t>不活化ポリオワクチン</a:t>
                      </a:r>
                      <a:r>
                        <a:rPr kumimoji="1" lang="en-US" altLang="ja-JP" sz="700" b="1" spc="0" dirty="0">
                          <a:latin typeface="+mn-ea"/>
                          <a:ea typeface="+mn-ea"/>
                        </a:rPr>
                        <a:t>)</a:t>
                      </a:r>
                    </a:p>
                    <a:p>
                      <a:pPr algn="l"/>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2012</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9</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kumimoji="1" lang="en-US" altLang="ja-JP"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イモバックスポリオ</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98224960"/>
                  </a:ext>
                </a:extLst>
              </a:tr>
              <a:tr h="216000">
                <a:tc gridSpan="2">
                  <a:txBody>
                    <a:bodyPr/>
                    <a:lstStyle/>
                    <a:p>
                      <a:pPr algn="l"/>
                      <a:r>
                        <a:rPr kumimoji="1" lang="ja-JP" altLang="en-US" sz="700" b="1" spc="0" dirty="0">
                          <a:latin typeface="+mn-ea"/>
                          <a:ea typeface="+mn-ea"/>
                        </a:rPr>
                        <a:t>ポリオ　経口生ワクチン （</a:t>
                      </a:r>
                      <a:r>
                        <a:rPr kumimoji="1" lang="en-US" altLang="ja-JP" sz="700" b="1" spc="0" dirty="0">
                          <a:latin typeface="+mn-ea"/>
                          <a:ea typeface="+mn-ea"/>
                        </a:rPr>
                        <a:t>OPV</a:t>
                      </a:r>
                      <a:r>
                        <a:rPr kumimoji="1" lang="ja-JP" altLang="en-US" sz="700" b="1" spc="0" dirty="0">
                          <a:latin typeface="+mn-ea"/>
                          <a:ea typeface="+mn-ea"/>
                        </a:rPr>
                        <a:t>）</a:t>
                      </a:r>
                      <a:endParaRPr kumimoji="1" lang="en-US" altLang="ja-JP" sz="700" b="1" spc="0" dirty="0">
                        <a:latin typeface="+mn-ea"/>
                        <a:ea typeface="+mn-ea"/>
                      </a:endParaRPr>
                    </a:p>
                    <a:p>
                      <a:pPr algn="l"/>
                      <a:r>
                        <a:rPr kumimoji="1" lang="en-US" altLang="ja-JP" sz="700" b="0" i="0" u="none" strike="noStrike" spc="0" dirty="0">
                          <a:solidFill>
                            <a:srgbClr val="000000"/>
                          </a:solidFill>
                          <a:effectLst/>
                          <a:latin typeface="游ゴシック" panose="020B0400000000000000" pitchFamily="50" charset="-128"/>
                          <a:ea typeface="游ゴシック" panose="020B0400000000000000" pitchFamily="50" charset="-128"/>
                        </a:rPr>
                        <a:t>2012</a:t>
                      </a:r>
                      <a:r>
                        <a:rPr kumimoji="1" lang="ja-JP" altLang="en-US" sz="700" b="0" i="0" u="none" strike="noStrike" spc="0" dirty="0">
                          <a:solidFill>
                            <a:srgbClr val="000000"/>
                          </a:solidFill>
                          <a:effectLst/>
                          <a:latin typeface="游ゴシック" panose="020B0400000000000000" pitchFamily="50" charset="-128"/>
                          <a:ea typeface="游ゴシック" panose="020B0400000000000000" pitchFamily="50" charset="-128"/>
                        </a:rPr>
                        <a:t>年</a:t>
                      </a:r>
                      <a:r>
                        <a:rPr kumimoji="1" lang="en-US" altLang="ja-JP" sz="700" b="0" i="0" u="none" strike="noStrike" spc="0" dirty="0">
                          <a:solidFill>
                            <a:srgbClr val="000000"/>
                          </a:solidFill>
                          <a:effectLst/>
                          <a:latin typeface="游ゴシック" panose="020B0400000000000000" pitchFamily="50" charset="-128"/>
                          <a:ea typeface="游ゴシック" panose="020B0400000000000000" pitchFamily="50" charset="-128"/>
                        </a:rPr>
                        <a:t>9</a:t>
                      </a:r>
                      <a:r>
                        <a:rPr kumimoji="1" lang="ja-JP" altLang="en-US" sz="700" b="0" i="0" u="none" strike="noStrike" spc="0" dirty="0">
                          <a:solidFill>
                            <a:srgbClr val="000000"/>
                          </a:solidFill>
                          <a:effectLst/>
                          <a:latin typeface="游ゴシック" panose="020B0400000000000000" pitchFamily="50" charset="-128"/>
                          <a:ea typeface="游ゴシック" panose="020B0400000000000000" pitchFamily="50" charset="-128"/>
                        </a:rPr>
                        <a:t>月より</a:t>
                      </a:r>
                      <a:r>
                        <a:rPr kumimoji="1" lang="ja-JP" altLang="en-US" sz="700" b="0" i="0" u="sng" strike="noStrike" spc="0" dirty="0">
                          <a:solidFill>
                            <a:srgbClr val="000000"/>
                          </a:solidFill>
                          <a:effectLst/>
                          <a:latin typeface="游ゴシック" panose="020B0400000000000000" pitchFamily="50" charset="-128"/>
                          <a:ea typeface="游ゴシック" panose="020B0400000000000000" pitchFamily="50" charset="-128"/>
                        </a:rPr>
                        <a:t>定期接種から外れました</a:t>
                      </a:r>
                      <a:endParaRPr kumimoji="1" lang="ja-JP" altLang="en-US" sz="700" b="1" u="sng"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経口生ポリオワクチン</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39128000"/>
                  </a:ext>
                </a:extLst>
              </a:tr>
              <a:tr h="154000">
                <a:tc gridSpan="6">
                  <a:txBody>
                    <a:bodyPr/>
                    <a:lstStyle/>
                    <a:p>
                      <a:pPr algn="l"/>
                      <a:r>
                        <a:rPr kumimoji="1" lang="en-US" altLang="ja-JP" sz="900" b="1" spc="0" dirty="0">
                          <a:solidFill>
                            <a:schemeClr val="bg1"/>
                          </a:solidFill>
                          <a:latin typeface="+mn-ea"/>
                          <a:ea typeface="+mn-ea"/>
                        </a:rPr>
                        <a:t>4.</a:t>
                      </a:r>
                      <a:r>
                        <a:rPr kumimoji="1" lang="ja-JP" altLang="en-US" sz="900" b="1" spc="0" dirty="0">
                          <a:solidFill>
                            <a:schemeClr val="bg1"/>
                          </a:solidFill>
                          <a:latin typeface="+mn-ea"/>
                          <a:ea typeface="+mn-ea"/>
                        </a:rPr>
                        <a:t>  </a:t>
                      </a:r>
                      <a:r>
                        <a:rPr kumimoji="1" lang="en-US" altLang="ja-JP" sz="900" b="1" spc="0" dirty="0">
                          <a:solidFill>
                            <a:schemeClr val="bg1"/>
                          </a:solidFill>
                          <a:latin typeface="+mn-ea"/>
                          <a:ea typeface="+mn-ea"/>
                        </a:rPr>
                        <a:t>MR</a:t>
                      </a:r>
                      <a:r>
                        <a:rPr kumimoji="1" lang="ja-JP" altLang="en-US" sz="900" b="1" spc="0" dirty="0">
                          <a:solidFill>
                            <a:schemeClr val="bg1"/>
                          </a:solidFill>
                          <a:latin typeface="+mn-ea"/>
                          <a:ea typeface="+mn-ea"/>
                        </a:rPr>
                        <a:t>　・　風しん　・　麻しん</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878502"/>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風しん・麻しん混合 （</a:t>
                      </a:r>
                      <a:r>
                        <a:rPr kumimoji="1" lang="en-US" altLang="ja-JP" sz="700" b="1" spc="0" dirty="0">
                          <a:latin typeface="+mn-ea"/>
                          <a:ea typeface="+mn-ea"/>
                        </a:rPr>
                        <a:t>MR</a:t>
                      </a:r>
                      <a:r>
                        <a:rPr kumimoji="1" lang="ja-JP" altLang="en-US" sz="700" b="1" spc="0" dirty="0">
                          <a:latin typeface="+mn-ea"/>
                          <a:ea typeface="+mn-ea"/>
                        </a:rPr>
                        <a: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ミールビック、</a:t>
                      </a:r>
                      <a:br>
                        <a:rPr lang="ja-JP" altLang="en-US" sz="700" b="0" u="none" strike="noStrike" dirty="0">
                          <a:effectLst/>
                          <a:latin typeface="+mn-ea"/>
                          <a:ea typeface="+mn-ea"/>
                        </a:rPr>
                      </a:br>
                      <a:r>
                        <a:rPr lang="ja-JP" altLang="en-US" sz="700" b="0" u="none" strike="noStrike" dirty="0">
                          <a:effectLst/>
                          <a:latin typeface="+mn-ea"/>
                          <a:ea typeface="+mn-ea"/>
                        </a:rPr>
                        <a:t>はしか風しん混合生ワクチン</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475102"/>
                  </a:ext>
                </a:extLst>
              </a:tr>
              <a:tr h="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風しん</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乾燥弱毒生風しんワクチン</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22232664"/>
                  </a:ext>
                </a:extLst>
              </a:tr>
              <a:tr h="243813">
                <a:tc gridSpan="2">
                  <a:txBody>
                    <a:bodyPr/>
                    <a:lstStyle/>
                    <a:p>
                      <a:pPr algn="l"/>
                      <a:r>
                        <a:rPr kumimoji="1" lang="ja-JP" altLang="en-US" sz="700" b="1" spc="0" dirty="0">
                          <a:latin typeface="+mn-ea"/>
                          <a:ea typeface="+mn-ea"/>
                        </a:rPr>
                        <a:t>麻しん（はしか）</a:t>
                      </a:r>
                      <a:endParaRPr kumimoji="1" lang="en-US" altLang="ja-JP"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乾燥弱毒生麻しん風しん混合ワクチン</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11838246"/>
                  </a:ext>
                </a:extLst>
              </a:tr>
              <a:tr h="154000">
                <a:tc gridSpan="6">
                  <a:txBody>
                    <a:bodyPr/>
                    <a:lstStyle/>
                    <a:p>
                      <a:pPr algn="l"/>
                      <a:r>
                        <a:rPr kumimoji="1" lang="en-US" altLang="ja-JP" sz="900" b="1" spc="0" dirty="0">
                          <a:solidFill>
                            <a:schemeClr val="bg1"/>
                          </a:solidFill>
                          <a:latin typeface="+mn-ea"/>
                          <a:ea typeface="+mn-ea"/>
                        </a:rPr>
                        <a:t>5.  </a:t>
                      </a:r>
                      <a:r>
                        <a:rPr kumimoji="1" lang="ja-JP" altLang="en-US" sz="900" b="1" spc="0" dirty="0">
                          <a:solidFill>
                            <a:schemeClr val="bg1"/>
                          </a:solidFill>
                          <a:latin typeface="+mn-ea"/>
                          <a:ea typeface="+mn-ea"/>
                        </a:rPr>
                        <a:t>日本脳炎</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43868"/>
                  </a:ext>
                </a:extLst>
              </a:tr>
              <a:tr h="154000">
                <a:tc gridSpan="2">
                  <a:txBody>
                    <a:bodyPr/>
                    <a:lstStyle/>
                    <a:p>
                      <a:pPr algn="l"/>
                      <a:r>
                        <a:rPr kumimoji="1" lang="ja-JP" altLang="en-US" sz="700" b="1" spc="0" dirty="0"/>
                        <a:t>日本脳炎</a:t>
                      </a:r>
                      <a:endParaRPr kumimoji="1" lang="en-US" altLang="ja-JP" sz="700" b="1"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エンセバック、ジェービック</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0852278"/>
                  </a:ext>
                </a:extLst>
              </a:tr>
              <a:tr h="154000">
                <a:tc gridSpan="6">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900" b="1" spc="0" dirty="0">
                          <a:solidFill>
                            <a:schemeClr val="bg1"/>
                          </a:solidFill>
                          <a:latin typeface="+mn-ea"/>
                          <a:ea typeface="+mn-ea"/>
                        </a:rPr>
                        <a:t>6.  </a:t>
                      </a:r>
                      <a:r>
                        <a:rPr kumimoji="1" lang="ja-JP" altLang="en-US" sz="900" b="1" spc="0" dirty="0">
                          <a:solidFill>
                            <a:schemeClr val="bg1"/>
                          </a:solidFill>
                          <a:latin typeface="+mn-ea"/>
                          <a:ea typeface="+mn-ea"/>
                        </a:rPr>
                        <a:t>ヒトパピローマウイルス感染症</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44802257"/>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2</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br>
                        <a:rPr lang="ja-JP" altLang="en-US" sz="700" b="1" i="0" u="none" strike="noStrike" dirty="0">
                          <a:solidFill>
                            <a:srgbClr val="000000"/>
                          </a:solidFill>
                          <a:effectLst/>
                          <a:latin typeface="+mn-ea"/>
                          <a:ea typeface="+mn-ea"/>
                        </a:rPr>
                      </a:br>
                      <a:r>
                        <a:rPr lang="ja-JP" altLang="en-US" sz="700" b="1" i="0" u="sng" strike="noStrike" dirty="0">
                          <a:solidFill>
                            <a:srgbClr val="000000"/>
                          </a:solidFill>
                          <a:effectLst/>
                          <a:latin typeface="+mn-ea"/>
                          <a:ea typeface="+mn-ea"/>
                        </a:rPr>
                        <a:t>女性のみ</a:t>
                      </a:r>
                      <a:r>
                        <a:rPr lang="ja-JP" altLang="en-US" sz="700" b="0" i="0" u="none" strike="noStrike" dirty="0">
                          <a:solidFill>
                            <a:srgbClr val="000000"/>
                          </a:solidFill>
                          <a:effectLst/>
                          <a:latin typeface="+mn-ea"/>
                          <a:ea typeface="+mn-ea"/>
                        </a:rPr>
                        <a:t>接種可能</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サーバリックス</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82270205"/>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4</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endParaRPr lang="ja-JP" altLang="en-US" sz="700" b="1"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ガーダシル</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80260179"/>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9</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br>
                        <a:rPr lang="ja-JP" altLang="en-US" sz="700" b="1" i="0" u="none" strike="noStrike" dirty="0">
                          <a:solidFill>
                            <a:srgbClr val="000000"/>
                          </a:solidFill>
                          <a:effectLst/>
                          <a:latin typeface="+mn-ea"/>
                          <a:ea typeface="+mn-ea"/>
                        </a:rPr>
                      </a:br>
                      <a:r>
                        <a:rPr lang="ja-JP" altLang="en-US" sz="700" b="1" i="0" u="sng" strike="noStrike" dirty="0">
                          <a:solidFill>
                            <a:srgbClr val="000000"/>
                          </a:solidFill>
                          <a:effectLst/>
                          <a:latin typeface="+mn-ea"/>
                          <a:ea typeface="+mn-ea"/>
                        </a:rPr>
                        <a:t>女性のみ</a:t>
                      </a:r>
                      <a:r>
                        <a:rPr lang="ja-JP" altLang="en-US" sz="700" b="0" i="0" u="none" strike="noStrike" dirty="0">
                          <a:solidFill>
                            <a:srgbClr val="000000"/>
                          </a:solidFill>
                          <a:effectLst/>
                          <a:latin typeface="+mn-ea"/>
                          <a:ea typeface="+mn-ea"/>
                        </a:rPr>
                        <a:t>接種可能</a:t>
                      </a:r>
                      <a:endParaRPr lang="ja-JP" altLang="en-US" sz="700" b="1"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dirty="0"/>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シルガード</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064230"/>
                  </a:ext>
                </a:extLst>
              </a:tr>
            </a:tbl>
          </a:graphicData>
        </a:graphic>
      </p:graphicFrame>
      <p:sp>
        <p:nvSpPr>
          <p:cNvPr id="15" name="テキスト ボックス 14">
            <a:extLst>
              <a:ext uri="{FF2B5EF4-FFF2-40B4-BE49-F238E27FC236}">
                <a16:creationId xmlns:a16="http://schemas.microsoft.com/office/drawing/2014/main" id="{7D19574F-C0FD-6968-441F-89B9E1DC9CD1}"/>
              </a:ext>
            </a:extLst>
          </p:cNvPr>
          <p:cNvSpPr txBox="1"/>
          <p:nvPr/>
        </p:nvSpPr>
        <p:spPr>
          <a:xfrm>
            <a:off x="296862" y="1692662"/>
            <a:ext cx="2667398" cy="138499"/>
          </a:xfrm>
          <a:prstGeom prst="rect">
            <a:avLst/>
          </a:prstGeom>
          <a:noFill/>
        </p:spPr>
        <p:txBody>
          <a:bodyPr wrap="none" lIns="0" tIns="0" rIns="0" bIns="0" rtlCol="0">
            <a:spAutoFit/>
          </a:bodyPr>
          <a:lstStyle/>
          <a:p>
            <a:pPr algn="r"/>
            <a:r>
              <a:rPr lang="ja-JP" altLang="en-US" sz="900" dirty="0"/>
              <a:t>母子健康手帳や記録等を見ながら記入してください。</a:t>
            </a:r>
            <a:endParaRPr kumimoji="1" lang="ja-JP" altLang="en-US" sz="900" dirty="0"/>
          </a:p>
        </p:txBody>
      </p:sp>
      <p:sp>
        <p:nvSpPr>
          <p:cNvPr id="8" name="テキスト ボックス 7">
            <a:extLst>
              <a:ext uri="{FF2B5EF4-FFF2-40B4-BE49-F238E27FC236}">
                <a16:creationId xmlns:a16="http://schemas.microsoft.com/office/drawing/2014/main" id="{56D03F7F-DF3C-172B-A6CE-92747C951F80}"/>
              </a:ext>
            </a:extLst>
          </p:cNvPr>
          <p:cNvSpPr txBox="1"/>
          <p:nvPr/>
        </p:nvSpPr>
        <p:spPr>
          <a:xfrm>
            <a:off x="2890761" y="9631563"/>
            <a:ext cx="1511632" cy="215444"/>
          </a:xfrm>
          <a:prstGeom prst="rect">
            <a:avLst/>
          </a:prstGeom>
          <a:noFill/>
        </p:spPr>
        <p:txBody>
          <a:bodyPr wrap="none" lIns="0" tIns="0" rIns="0" bIns="0" rtlCol="0">
            <a:spAutoFit/>
          </a:bodyPr>
          <a:lstStyle/>
          <a:p>
            <a:pPr algn="ctr"/>
            <a:r>
              <a:rPr lang="ja-JP" altLang="en-US" sz="1400" dirty="0"/>
              <a:t>裏面につづきます。</a:t>
            </a:r>
            <a:endParaRPr kumimoji="1" lang="ja-JP" altLang="en-US" sz="1400" dirty="0"/>
          </a:p>
        </p:txBody>
      </p:sp>
    </p:spTree>
    <p:extLst>
      <p:ext uri="{BB962C8B-B14F-4D97-AF65-F5344CB8AC3E}">
        <p14:creationId xmlns:p14="http://schemas.microsoft.com/office/powerpoint/2010/main" val="2921273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A68B9163-9E44-BD9D-199F-BB99775715C0}"/>
              </a:ext>
            </a:extLst>
          </p:cNvPr>
          <p:cNvGraphicFramePr>
            <a:graphicFrameLocks noGrp="1"/>
          </p:cNvGraphicFramePr>
          <p:nvPr>
            <p:extLst>
              <p:ext uri="{D42A27DB-BD31-4B8C-83A1-F6EECF244321}">
                <p14:modId xmlns:p14="http://schemas.microsoft.com/office/powerpoint/2010/main" val="971345829"/>
              </p:ext>
            </p:extLst>
          </p:nvPr>
        </p:nvGraphicFramePr>
        <p:xfrm>
          <a:off x="296863" y="556176"/>
          <a:ext cx="6259874" cy="3642360"/>
        </p:xfrm>
        <a:graphic>
          <a:graphicData uri="http://schemas.openxmlformats.org/drawingml/2006/table">
            <a:tbl>
              <a:tblPr firstRow="1" bandRow="1">
                <a:tableStyleId>{5940675A-B579-460E-94D1-54222C63F5DA}</a:tableStyleId>
              </a:tblPr>
              <a:tblGrid>
                <a:gridCol w="1697974">
                  <a:extLst>
                    <a:ext uri="{9D8B030D-6E8A-4147-A177-3AD203B41FA5}">
                      <a16:colId xmlns:a16="http://schemas.microsoft.com/office/drawing/2014/main" val="2780264483"/>
                    </a:ext>
                  </a:extLst>
                </a:gridCol>
                <a:gridCol w="1200140">
                  <a:extLst>
                    <a:ext uri="{9D8B030D-6E8A-4147-A177-3AD203B41FA5}">
                      <a16:colId xmlns:a16="http://schemas.microsoft.com/office/drawing/2014/main" val="4289786845"/>
                    </a:ext>
                  </a:extLst>
                </a:gridCol>
                <a:gridCol w="1018253">
                  <a:extLst>
                    <a:ext uri="{9D8B030D-6E8A-4147-A177-3AD203B41FA5}">
                      <a16:colId xmlns:a16="http://schemas.microsoft.com/office/drawing/2014/main" val="785507391"/>
                    </a:ext>
                  </a:extLst>
                </a:gridCol>
                <a:gridCol w="1139526">
                  <a:extLst>
                    <a:ext uri="{9D8B030D-6E8A-4147-A177-3AD203B41FA5}">
                      <a16:colId xmlns:a16="http://schemas.microsoft.com/office/drawing/2014/main" val="362383493"/>
                    </a:ext>
                  </a:extLst>
                </a:gridCol>
                <a:gridCol w="1203981">
                  <a:extLst>
                    <a:ext uri="{9D8B030D-6E8A-4147-A177-3AD203B41FA5}">
                      <a16:colId xmlns:a16="http://schemas.microsoft.com/office/drawing/2014/main" val="141128004"/>
                    </a:ext>
                  </a:extLst>
                </a:gridCol>
              </a:tblGrid>
              <a:tr h="0">
                <a:tc>
                  <a:txBody>
                    <a:bodyPr/>
                    <a:lstStyle/>
                    <a:p>
                      <a:pPr algn="l"/>
                      <a:r>
                        <a:rPr kumimoji="1" lang="ja-JP" altLang="en-US" sz="900" spc="0" dirty="0"/>
                        <a:t>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接種の有無</a:t>
                      </a:r>
                    </a:p>
                    <a:p>
                      <a:pPr algn="l"/>
                      <a:r>
                        <a:rPr kumimoji="1" lang="ja-JP" altLang="en-US" sz="900" spc="0" dirty="0"/>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接種回数</a:t>
                      </a:r>
                    </a:p>
                    <a:p>
                      <a:pPr algn="l"/>
                      <a:r>
                        <a:rPr kumimoji="1" lang="ja-JP" altLang="en-US" sz="900" spc="0" dirty="0"/>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最後に接種した年月</a:t>
                      </a:r>
                    </a:p>
                    <a:p>
                      <a:pPr algn="l"/>
                      <a:r>
                        <a:rPr kumimoji="1" lang="ja-JP" altLang="en-US" sz="900" spc="0" dirty="0"/>
                        <a:t>（わかる範囲で）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商品名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04251480"/>
                  </a:ext>
                </a:extLst>
              </a:tr>
              <a:tr h="154000">
                <a:tc gridSpan="5">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white"/>
                          </a:solidFill>
                          <a:effectLst/>
                          <a:uLnTx/>
                          <a:uFillTx/>
                          <a:latin typeface="+mn-ea"/>
                          <a:ea typeface="+mn-ea"/>
                          <a:cs typeface="+mn-cs"/>
                        </a:rPr>
                        <a:t>7.</a:t>
                      </a:r>
                      <a:r>
                        <a:rPr kumimoji="1" lang="ja-JP" altLang="en-US" sz="900" b="1" i="0" u="none" strike="noStrike" kern="1200" cap="none" spc="0" normalizeH="0" baseline="0" noProof="0" dirty="0">
                          <a:ln>
                            <a:noFill/>
                          </a:ln>
                          <a:solidFill>
                            <a:prstClr val="white"/>
                          </a:solidFill>
                          <a:effectLst/>
                          <a:uLnTx/>
                          <a:uFillTx/>
                          <a:latin typeface="+mn-ea"/>
                          <a:ea typeface="+mn-ea"/>
                          <a:cs typeface="+mn-cs"/>
                        </a:rPr>
                        <a:t>　水痘</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8218751"/>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水痘</a:t>
                      </a:r>
                      <a:br>
                        <a:rPr kumimoji="1" lang="en-US" altLang="ja-JP" sz="700" b="1" spc="0" dirty="0">
                          <a:latin typeface="+mn-ea"/>
                          <a:ea typeface="+mn-ea"/>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2014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乾燥弱毒生水痘ワクチン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91864627"/>
                  </a:ext>
                </a:extLst>
              </a:tr>
              <a:tr h="154000">
                <a:tc gridSpan="5">
                  <a:txBody>
                    <a:bodyPr/>
                    <a:lstStyle/>
                    <a:p>
                      <a:pPr algn="l"/>
                      <a:r>
                        <a:rPr kumimoji="1" lang="en-US" altLang="ja-JP" sz="900" b="1" spc="0" dirty="0">
                          <a:solidFill>
                            <a:schemeClr val="bg1"/>
                          </a:solidFill>
                          <a:latin typeface="+mn-ea"/>
                          <a:ea typeface="+mn-ea"/>
                        </a:rPr>
                        <a:t>8. </a:t>
                      </a:r>
                      <a:r>
                        <a:rPr kumimoji="1" lang="ja-JP" altLang="en-US" sz="900" b="1" spc="0" dirty="0">
                          <a:solidFill>
                            <a:schemeClr val="bg1"/>
                          </a:solidFill>
                          <a:latin typeface="+mn-ea"/>
                          <a:ea typeface="+mn-ea"/>
                        </a:rPr>
                        <a:t> </a:t>
                      </a:r>
                      <a:r>
                        <a:rPr kumimoji="1" lang="en-US" altLang="ja-JP" sz="900" b="1" spc="0" dirty="0">
                          <a:solidFill>
                            <a:schemeClr val="bg1"/>
                          </a:solidFill>
                          <a:latin typeface="+mn-ea"/>
                          <a:ea typeface="+mn-ea"/>
                        </a:rPr>
                        <a:t>B</a:t>
                      </a:r>
                      <a:r>
                        <a:rPr kumimoji="1" lang="ja-JP" altLang="en-US" sz="900" b="1" spc="0" dirty="0">
                          <a:solidFill>
                            <a:schemeClr val="bg1"/>
                          </a:solidFill>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06954"/>
                  </a:ext>
                </a:extLst>
              </a:tr>
              <a:tr h="154000">
                <a:tc>
                  <a:txBody>
                    <a:bodyPr/>
                    <a:lstStyle/>
                    <a:p>
                      <a:pPr algn="l"/>
                      <a:r>
                        <a:rPr kumimoji="1" lang="en-US" altLang="ja-JP" sz="700" b="1" spc="0" dirty="0">
                          <a:latin typeface="+mj-ea"/>
                          <a:ea typeface="+mj-ea"/>
                        </a:rPr>
                        <a:t>B</a:t>
                      </a:r>
                      <a:r>
                        <a:rPr kumimoji="1" lang="ja-JP" altLang="en-US" sz="700" b="1" spc="0" dirty="0">
                          <a:latin typeface="+mj-ea"/>
                          <a:ea typeface="+mj-ea"/>
                        </a:rPr>
                        <a:t>型肝炎</a:t>
                      </a:r>
                      <a:endParaRPr kumimoji="1" lang="en-US" altLang="ja-JP" sz="700" b="1" spc="0" dirty="0">
                        <a:latin typeface="+mj-ea"/>
                        <a:ea typeface="+mj-ea"/>
                      </a:endParaRPr>
                    </a:p>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2016</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ビームゲン、</a:t>
                      </a:r>
                      <a:br>
                        <a:rPr kumimoji="1" lang="en-US" altLang="ja-JP" sz="700" spc="0" dirty="0"/>
                      </a:br>
                      <a:r>
                        <a:rPr kumimoji="1" lang="ja-JP" altLang="en-US" sz="700" spc="0" dirty="0"/>
                        <a:t>ヘプタバックス</a:t>
                      </a:r>
                      <a:r>
                        <a:rPr kumimoji="1" lang="en-US" altLang="ja-JP" sz="700" spc="0" dirty="0"/>
                        <a:t>‐Ⅱ</a:t>
                      </a: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1124197"/>
                  </a:ext>
                </a:extLst>
              </a:tr>
              <a:tr h="154000">
                <a:tc gridSpan="5">
                  <a:txBody>
                    <a:bodyPr/>
                    <a:lstStyle/>
                    <a:p>
                      <a:pPr marL="0" indent="0" algn="l">
                        <a:buNone/>
                      </a:pPr>
                      <a:r>
                        <a:rPr kumimoji="1" lang="en-US" altLang="ja-JP" sz="900" b="1" spc="0" dirty="0">
                          <a:solidFill>
                            <a:schemeClr val="bg1"/>
                          </a:solidFill>
                          <a:latin typeface="+mn-ea"/>
                          <a:ea typeface="+mn-ea"/>
                        </a:rPr>
                        <a:t>9. </a:t>
                      </a:r>
                      <a:r>
                        <a:rPr kumimoji="1" lang="ja-JP" altLang="en-US" sz="900" b="1" spc="0" dirty="0">
                          <a:solidFill>
                            <a:schemeClr val="bg1"/>
                          </a:solidFill>
                          <a:latin typeface="+mn-ea"/>
                          <a:ea typeface="+mn-ea"/>
                        </a:rPr>
                        <a:t> ロタウイルス</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0457517"/>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ロタウイルス　１価</a:t>
                      </a:r>
                      <a:br>
                        <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ロタリックス</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95076062"/>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ロタウイルス　</a:t>
                      </a:r>
                      <a:r>
                        <a:rPr lang="en-US" altLang="ja-JP" sz="700" b="1" i="0" u="none" strike="noStrike" dirty="0">
                          <a:solidFill>
                            <a:srgbClr val="000000"/>
                          </a:solidFill>
                          <a:effectLst/>
                          <a:latin typeface="+mn-ea"/>
                          <a:ea typeface="+mn-ea"/>
                        </a:rPr>
                        <a:t>5</a:t>
                      </a:r>
                      <a:r>
                        <a:rPr lang="ja-JP" altLang="en-US" sz="700" b="1" i="0" u="none" strike="noStrike" dirty="0">
                          <a:solidFill>
                            <a:srgbClr val="000000"/>
                          </a:solidFill>
                          <a:effectLst/>
                          <a:latin typeface="+mn-ea"/>
                          <a:ea typeface="+mn-ea"/>
                        </a:rPr>
                        <a:t>価</a:t>
                      </a:r>
                      <a:br>
                        <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ロタテック</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94678236"/>
                  </a:ext>
                </a:extLst>
              </a:tr>
              <a:tr h="154000">
                <a:tc gridSpan="5">
                  <a:txBody>
                    <a:bodyPr/>
                    <a:lstStyle/>
                    <a:p>
                      <a:pPr algn="l"/>
                      <a:r>
                        <a:rPr kumimoji="1" lang="ja-JP" altLang="en-US" sz="900" b="1" spc="0" dirty="0">
                          <a:solidFill>
                            <a:schemeClr val="bg1"/>
                          </a:solidFill>
                          <a:latin typeface="+mn-ea"/>
                          <a:ea typeface="+mn-ea"/>
                        </a:rPr>
                        <a:t>１</a:t>
                      </a:r>
                      <a:r>
                        <a:rPr kumimoji="1" lang="en-US" altLang="ja-JP" sz="900" b="1" spc="0" dirty="0">
                          <a:solidFill>
                            <a:schemeClr val="bg1"/>
                          </a:solidFill>
                          <a:latin typeface="+mn-ea"/>
                          <a:ea typeface="+mn-ea"/>
                        </a:rPr>
                        <a:t>0.</a:t>
                      </a:r>
                      <a:r>
                        <a:rPr kumimoji="1" lang="ja-JP" altLang="en-US" sz="900" b="1" spc="0" dirty="0">
                          <a:solidFill>
                            <a:schemeClr val="bg1"/>
                          </a:solidFill>
                          <a:latin typeface="+mn-ea"/>
                          <a:ea typeface="+mn-ea"/>
                        </a:rPr>
                        <a:t>  インフルエンザ</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878502"/>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t>季節性インフルエンザ </a:t>
                      </a:r>
                      <a:r>
                        <a:rPr kumimoji="1" lang="en-US" altLang="ja-JP" sz="700" b="1" spc="0" dirty="0"/>
                        <a:t>2024/25</a:t>
                      </a:r>
                      <a:r>
                        <a:rPr kumimoji="1" lang="ja-JP" altLang="en-US" sz="700" b="1" spc="0" dirty="0"/>
                        <a:t>シーズン</a:t>
                      </a:r>
                      <a:endParaRPr kumimoji="1" lang="en-US" altLang="ja-JP" sz="700" b="1" spc="0" dirty="0"/>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0" u="sng" spc="0" dirty="0"/>
                        <a:t>2024</a:t>
                      </a:r>
                      <a:r>
                        <a:rPr kumimoji="1" lang="ja-JP" altLang="en-US" sz="700" b="0" u="sng" spc="0" dirty="0"/>
                        <a:t>年</a:t>
                      </a:r>
                      <a:r>
                        <a:rPr kumimoji="1" lang="en-US" altLang="ja-JP" sz="700" b="0" u="sng" spc="0" dirty="0"/>
                        <a:t>10</a:t>
                      </a:r>
                      <a:r>
                        <a:rPr kumimoji="1" lang="ja-JP" altLang="en-US" sz="700" b="0" u="sng" spc="0" dirty="0"/>
                        <a:t>月から本日までの接種歴</a:t>
                      </a:r>
                      <a:endParaRPr kumimoji="1" lang="en-US" altLang="ja-JP" sz="500" b="0" u="sng" spc="0" dirty="0">
                        <a:solidFill>
                          <a:schemeClr val="tx1"/>
                        </a:solidFill>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475102"/>
                  </a:ext>
                </a:extLst>
              </a:tr>
              <a:tr h="154000">
                <a:tc gridSpan="5">
                  <a:txBody>
                    <a:bodyPr/>
                    <a:lstStyle/>
                    <a:p>
                      <a:pPr algn="l"/>
                      <a:r>
                        <a:rPr kumimoji="1" lang="ja-JP" altLang="en-US" sz="900" b="1" spc="0" dirty="0">
                          <a:solidFill>
                            <a:schemeClr val="bg1"/>
                          </a:solidFill>
                          <a:latin typeface="+mn-ea"/>
                          <a:ea typeface="+mn-ea"/>
                        </a:rPr>
                        <a:t>１</a:t>
                      </a:r>
                      <a:r>
                        <a:rPr kumimoji="1" lang="en-US" altLang="ja-JP" sz="900" b="1" spc="0" dirty="0">
                          <a:solidFill>
                            <a:schemeClr val="bg1"/>
                          </a:solidFill>
                          <a:latin typeface="+mn-ea"/>
                          <a:ea typeface="+mn-ea"/>
                        </a:rPr>
                        <a:t>1. </a:t>
                      </a:r>
                      <a:r>
                        <a:rPr kumimoji="1" lang="ja-JP" altLang="en-US" sz="900" b="1" spc="0" dirty="0">
                          <a:solidFill>
                            <a:schemeClr val="bg1"/>
                          </a:solidFill>
                          <a:latin typeface="+mn-ea"/>
                          <a:ea typeface="+mn-ea"/>
                        </a:rPr>
                        <a:t> 新型コロナウイルス感染症</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43868"/>
                  </a:ext>
                </a:extLst>
              </a:tr>
              <a:tr h="154000">
                <a:tc>
                  <a:txBody>
                    <a:bodyPr/>
                    <a:lstStyle/>
                    <a:p>
                      <a:pPr algn="l"/>
                      <a:r>
                        <a:rPr kumimoji="1" lang="ja-JP" altLang="en-US" sz="700" b="1" spc="0" dirty="0"/>
                        <a:t>特例臨時接種 </a:t>
                      </a:r>
                      <a:endParaRPr kumimoji="1" lang="en-US" altLang="ja-JP" sz="700" b="1" spc="0" dirty="0"/>
                    </a:p>
                    <a:p>
                      <a:pPr algn="l"/>
                      <a:r>
                        <a:rPr kumimoji="1" lang="ja-JP" altLang="en-US" sz="700" b="0" u="sng" spc="0" dirty="0"/>
                        <a:t>～</a:t>
                      </a:r>
                      <a:r>
                        <a:rPr kumimoji="1" lang="en-US" altLang="ja-JP" sz="700" b="0" u="sng" spc="0" dirty="0"/>
                        <a:t>2024</a:t>
                      </a:r>
                      <a:r>
                        <a:rPr kumimoji="1" lang="ja-JP" altLang="en-US" sz="700" b="0" u="sng" spc="0" dirty="0"/>
                        <a:t>年</a:t>
                      </a:r>
                      <a:r>
                        <a:rPr kumimoji="1" lang="en-US" altLang="ja-JP" sz="700" b="0" u="sng" spc="0" dirty="0"/>
                        <a:t>3</a:t>
                      </a:r>
                      <a:r>
                        <a:rPr kumimoji="1" lang="ja-JP" altLang="en-US" sz="700" b="0" u="sng" spc="0" dirty="0"/>
                        <a:t>月</a:t>
                      </a:r>
                      <a:r>
                        <a:rPr kumimoji="1" lang="en-US" altLang="ja-JP" sz="700" b="0" u="sng" spc="0" dirty="0"/>
                        <a:t>31</a:t>
                      </a:r>
                      <a:r>
                        <a:rPr kumimoji="1" lang="ja-JP" altLang="en-US" sz="700" b="0" u="sng" spc="0" dirty="0"/>
                        <a:t>日までの接種歴</a:t>
                      </a:r>
                      <a:endParaRPr kumimoji="1" lang="en-US" altLang="ja-JP" sz="700" b="0" u="sng"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0852278"/>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t>2024/25</a:t>
                      </a:r>
                      <a:r>
                        <a:rPr kumimoji="1" lang="ja-JP" altLang="en-US" sz="700" b="1" spc="0" dirty="0"/>
                        <a:t>シーズン</a:t>
                      </a:r>
                      <a:endParaRPr kumimoji="1" lang="en-US" altLang="ja-JP" sz="700" b="1" spc="0" dirty="0"/>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0" u="sng" spc="0" dirty="0"/>
                        <a:t>2024</a:t>
                      </a:r>
                      <a:r>
                        <a:rPr kumimoji="1" lang="ja-JP" altLang="en-US" sz="700" b="0" u="sng" spc="0" dirty="0"/>
                        <a:t>年</a:t>
                      </a:r>
                      <a:r>
                        <a:rPr kumimoji="1" lang="en-US" altLang="ja-JP" sz="700" b="0" u="sng" spc="0" dirty="0"/>
                        <a:t>10</a:t>
                      </a:r>
                      <a:r>
                        <a:rPr kumimoji="1" lang="ja-JP" altLang="en-US" sz="700" b="0" u="sng" spc="0" dirty="0"/>
                        <a:t>月から本日までの接種歴</a:t>
                      </a:r>
                      <a:endParaRPr kumimoji="1" lang="en-US" altLang="ja-JP" sz="700" b="0" u="sng"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45896602"/>
                  </a:ext>
                </a:extLst>
              </a:tr>
            </a:tbl>
          </a:graphicData>
        </a:graphic>
      </p:graphicFrame>
      <p:sp>
        <p:nvSpPr>
          <p:cNvPr id="4" name="四角形: 角を丸くする 3">
            <a:extLst>
              <a:ext uri="{FF2B5EF4-FFF2-40B4-BE49-F238E27FC236}">
                <a16:creationId xmlns:a16="http://schemas.microsoft.com/office/drawing/2014/main" id="{061A8D49-895D-3339-2ED5-14BCD7912263}"/>
              </a:ext>
            </a:extLst>
          </p:cNvPr>
          <p:cNvSpPr/>
          <p:nvPr/>
        </p:nvSpPr>
        <p:spPr>
          <a:xfrm>
            <a:off x="296863" y="4457313"/>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F78AE91-BCE7-ACE5-BB90-524A46EB2B4A}"/>
              </a:ext>
            </a:extLst>
          </p:cNvPr>
          <p:cNvSpPr txBox="1"/>
          <p:nvPr/>
        </p:nvSpPr>
        <p:spPr>
          <a:xfrm>
            <a:off x="296863" y="4473514"/>
            <a:ext cx="6264275" cy="184666"/>
          </a:xfrm>
          <a:prstGeom prst="rect">
            <a:avLst/>
          </a:prstGeom>
          <a:noFill/>
        </p:spPr>
        <p:txBody>
          <a:bodyPr wrap="square" lIns="0" tIns="0" rIns="0" bIns="0" rtlCol="0">
            <a:spAutoFit/>
          </a:bodyPr>
          <a:lstStyle/>
          <a:p>
            <a:pPr algn="ctr"/>
            <a:r>
              <a:rPr lang="ja-JP" altLang="en-US" sz="1200" b="1" spc="300" dirty="0">
                <a:solidFill>
                  <a:schemeClr val="bg1"/>
                </a:solidFill>
              </a:rPr>
              <a:t>罹患</a:t>
            </a:r>
            <a:r>
              <a:rPr kumimoji="1" lang="ja-JP" altLang="en-US" sz="1200" b="1" spc="300" dirty="0">
                <a:solidFill>
                  <a:schemeClr val="bg1"/>
                </a:solidFill>
              </a:rPr>
              <a:t>歴</a:t>
            </a:r>
            <a:r>
              <a:rPr kumimoji="1" lang="ja-JP" altLang="en-US" sz="1200" b="1" dirty="0">
                <a:solidFill>
                  <a:schemeClr val="bg1"/>
                </a:solidFill>
              </a:rPr>
              <a:t>（これまでにかかった病気の種類や時期など）</a:t>
            </a:r>
            <a:endParaRPr kumimoji="1" lang="ja-JP" altLang="en-US" sz="1400" b="1" dirty="0">
              <a:solidFill>
                <a:schemeClr val="bg1"/>
              </a:solidFill>
            </a:endParaRPr>
          </a:p>
        </p:txBody>
      </p:sp>
      <p:graphicFrame>
        <p:nvGraphicFramePr>
          <p:cNvPr id="6" name="表 5">
            <a:extLst>
              <a:ext uri="{FF2B5EF4-FFF2-40B4-BE49-F238E27FC236}">
                <a16:creationId xmlns:a16="http://schemas.microsoft.com/office/drawing/2014/main" id="{4B33E9BA-A829-1737-C790-F654D80272B4}"/>
              </a:ext>
            </a:extLst>
          </p:cNvPr>
          <p:cNvGraphicFramePr>
            <a:graphicFrameLocks noGrp="1"/>
          </p:cNvGraphicFramePr>
          <p:nvPr>
            <p:extLst>
              <p:ext uri="{D42A27DB-BD31-4B8C-83A1-F6EECF244321}">
                <p14:modId xmlns:p14="http://schemas.microsoft.com/office/powerpoint/2010/main" val="2155738989"/>
              </p:ext>
            </p:extLst>
          </p:nvPr>
        </p:nvGraphicFramePr>
        <p:xfrm>
          <a:off x="296862" y="4768876"/>
          <a:ext cx="6260945" cy="2346960"/>
        </p:xfrm>
        <a:graphic>
          <a:graphicData uri="http://schemas.openxmlformats.org/drawingml/2006/table">
            <a:tbl>
              <a:tblPr>
                <a:tableStyleId>{5C22544A-7EE6-4342-B048-85BDC9FD1C3A}</a:tableStyleId>
              </a:tblPr>
              <a:tblGrid>
                <a:gridCol w="1048703">
                  <a:extLst>
                    <a:ext uri="{9D8B030D-6E8A-4147-A177-3AD203B41FA5}">
                      <a16:colId xmlns:a16="http://schemas.microsoft.com/office/drawing/2014/main" val="1419476821"/>
                    </a:ext>
                  </a:extLst>
                </a:gridCol>
                <a:gridCol w="907200">
                  <a:extLst>
                    <a:ext uri="{9D8B030D-6E8A-4147-A177-3AD203B41FA5}">
                      <a16:colId xmlns:a16="http://schemas.microsoft.com/office/drawing/2014/main" val="2738054804"/>
                    </a:ext>
                  </a:extLst>
                </a:gridCol>
                <a:gridCol w="1051877">
                  <a:extLst>
                    <a:ext uri="{9D8B030D-6E8A-4147-A177-3AD203B41FA5}">
                      <a16:colId xmlns:a16="http://schemas.microsoft.com/office/drawing/2014/main" val="1089177251"/>
                    </a:ext>
                  </a:extLst>
                </a:gridCol>
                <a:gridCol w="1294765">
                  <a:extLst>
                    <a:ext uri="{9D8B030D-6E8A-4147-A177-3AD203B41FA5}">
                      <a16:colId xmlns:a16="http://schemas.microsoft.com/office/drawing/2014/main" val="4098133445"/>
                    </a:ext>
                  </a:extLst>
                </a:gridCol>
                <a:gridCol w="907200">
                  <a:extLst>
                    <a:ext uri="{9D8B030D-6E8A-4147-A177-3AD203B41FA5}">
                      <a16:colId xmlns:a16="http://schemas.microsoft.com/office/drawing/2014/main" val="626603801"/>
                    </a:ext>
                  </a:extLst>
                </a:gridCol>
                <a:gridCol w="1051200">
                  <a:extLst>
                    <a:ext uri="{9D8B030D-6E8A-4147-A177-3AD203B41FA5}">
                      <a16:colId xmlns:a16="http://schemas.microsoft.com/office/drawing/2014/main" val="1147937661"/>
                    </a:ext>
                  </a:extLst>
                </a:gridCol>
              </a:tblGrid>
              <a:tr h="226632">
                <a:tc>
                  <a:txBody>
                    <a:bodyPr/>
                    <a:lstStyle/>
                    <a:p>
                      <a:pPr algn="l" fontAlgn="ctr"/>
                      <a:r>
                        <a:rPr lang="ja-JP" altLang="en-US" sz="900" u="none" strike="noStrike" dirty="0">
                          <a:effectLst/>
                        </a:rPr>
                        <a:t>疾患名</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罹患の有無</a:t>
                      </a:r>
                      <a:br>
                        <a:rPr lang="ja-JP" altLang="en-US" sz="900" u="none" strike="noStrike" dirty="0">
                          <a:effectLst/>
                        </a:rPr>
                      </a:br>
                      <a:r>
                        <a:rPr lang="ja-JP" altLang="en-US" sz="900" u="none" strike="noStrike" dirty="0">
                          <a:effectLst/>
                        </a:rPr>
                        <a:t>（いずれかに○）</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かかった年月</a:t>
                      </a:r>
                      <a:br>
                        <a:rPr lang="ja-JP" altLang="en-US" sz="900" u="none" strike="noStrike" dirty="0">
                          <a:effectLst/>
                        </a:rPr>
                      </a:br>
                      <a:r>
                        <a:rPr lang="ja-JP" altLang="en-US" sz="900" u="none" strike="noStrike" dirty="0">
                          <a:effectLst/>
                        </a:rPr>
                        <a:t>（わかる範囲で）</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疾患名</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罹患の有無</a:t>
                      </a:r>
                      <a:br>
                        <a:rPr lang="ja-JP" altLang="en-US" sz="900" u="none" strike="noStrike" dirty="0">
                          <a:effectLst/>
                        </a:rPr>
                      </a:br>
                      <a:r>
                        <a:rPr lang="ja-JP" altLang="en-US" sz="900" u="none" strike="noStrike" dirty="0">
                          <a:effectLst/>
                        </a:rPr>
                        <a:t>（いずれかに○）</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かかった年月</a:t>
                      </a:r>
                      <a:br>
                        <a:rPr lang="ja-JP" altLang="en-US" sz="900" u="none" strike="noStrike" dirty="0">
                          <a:effectLst/>
                        </a:rPr>
                      </a:br>
                      <a:r>
                        <a:rPr lang="ja-JP" altLang="en-US" sz="900" u="none" strike="noStrike" dirty="0">
                          <a:effectLst/>
                        </a:rPr>
                        <a:t>（わかる範囲で）</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66596246"/>
                  </a:ext>
                </a:extLst>
              </a:tr>
              <a:tr h="0">
                <a:tc>
                  <a:txBody>
                    <a:bodyPr/>
                    <a:lstStyle/>
                    <a:p>
                      <a:pPr algn="l" fontAlgn="ctr"/>
                      <a:r>
                        <a:rPr lang="ja-JP" altLang="en-US" sz="700" b="1" u="none" strike="noStrike" dirty="0">
                          <a:effectLst/>
                        </a:rPr>
                        <a:t>百日せき</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新型コロナウイルス感染症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2102726"/>
                  </a:ext>
                </a:extLst>
              </a:tr>
              <a:tr h="0">
                <a:tc>
                  <a:txBody>
                    <a:bodyPr/>
                    <a:lstStyle/>
                    <a:p>
                      <a:pPr algn="l" fontAlgn="ctr"/>
                      <a:r>
                        <a:rPr lang="ja-JP" altLang="en-US" sz="700" b="1" u="none" strike="noStrike" dirty="0">
                          <a:effectLst/>
                        </a:rPr>
                        <a:t>ジフテリア</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ヒトパピローマウイルス感染症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1343131"/>
                  </a:ext>
                </a:extLst>
              </a:tr>
              <a:tr h="0">
                <a:tc>
                  <a:txBody>
                    <a:bodyPr/>
                    <a:lstStyle/>
                    <a:p>
                      <a:pPr algn="l" fontAlgn="ctr"/>
                      <a:r>
                        <a:rPr lang="ja-JP" altLang="en-US" sz="700" b="1" u="none" strike="noStrike" dirty="0">
                          <a:effectLst/>
                        </a:rPr>
                        <a:t>破傷風</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水痘 （水ぼうそう）</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3411587"/>
                  </a:ext>
                </a:extLst>
              </a:tr>
              <a:tr h="0">
                <a:tc>
                  <a:txBody>
                    <a:bodyPr/>
                    <a:lstStyle/>
                    <a:p>
                      <a:pPr algn="l" fontAlgn="ctr"/>
                      <a:r>
                        <a:rPr lang="ja-JP" altLang="en-US" sz="700" b="1" u="none" strike="noStrike" dirty="0">
                          <a:effectLst/>
                        </a:rPr>
                        <a:t>ポリオ</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700" b="1" i="0" u="none" strike="noStrike" dirty="0">
                          <a:solidFill>
                            <a:srgbClr val="000000"/>
                          </a:solidFill>
                          <a:effectLst/>
                          <a:latin typeface="+mn-ea"/>
                          <a:ea typeface="+mn-ea"/>
                        </a:rPr>
                        <a:t>B</a:t>
                      </a:r>
                      <a:r>
                        <a:rPr lang="ja-JP" altLang="en-US" sz="700" b="1" i="0" u="none" strike="noStrike" dirty="0">
                          <a:solidFill>
                            <a:srgbClr val="000000"/>
                          </a:solidFill>
                          <a:effectLst/>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771366"/>
                  </a:ext>
                </a:extLst>
              </a:tr>
              <a:tr h="0">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700" b="1" u="none" strike="noStrike" dirty="0">
                          <a:effectLst/>
                        </a:rPr>
                        <a:t>麻しん （はしか）</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ロタウイルス感染症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272357"/>
                  </a:ext>
                </a:extLst>
              </a:tr>
              <a:tr h="0">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700" b="1" u="none" strike="noStrike" dirty="0">
                          <a:effectLst/>
                        </a:rPr>
                        <a:t>風しん</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おたふくかぜ</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1020307"/>
                  </a:ext>
                </a:extLst>
              </a:tr>
              <a:tr h="0">
                <a:tc>
                  <a:txBody>
                    <a:bodyPr/>
                    <a:lstStyle/>
                    <a:p>
                      <a:pPr algn="l" fontAlgn="ctr"/>
                      <a:r>
                        <a:rPr lang="ja-JP" altLang="en-US" sz="700" b="1" u="none" strike="noStrike" dirty="0">
                          <a:effectLst/>
                        </a:rPr>
                        <a:t>日本脳炎</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髄膜炎菌感染症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5318554"/>
                  </a:ext>
                </a:extLst>
              </a:tr>
              <a:tr h="0">
                <a:tc>
                  <a:txBody>
                    <a:bodyPr/>
                    <a:lstStyle/>
                    <a:p>
                      <a:pPr algn="l" fontAlgn="ctr"/>
                      <a:r>
                        <a:rPr lang="ja-JP" altLang="en-US" sz="700" b="1" u="none" strike="noStrike" dirty="0">
                          <a:effectLst/>
                        </a:rPr>
                        <a:t>インフルエンザ菌感染症</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700" b="1" i="0" u="none" strike="noStrike" dirty="0">
                          <a:solidFill>
                            <a:srgbClr val="000000"/>
                          </a:solidFill>
                          <a:effectLst/>
                          <a:latin typeface="+mn-ea"/>
                          <a:ea typeface="+mn-ea"/>
                        </a:rPr>
                        <a:t>A</a:t>
                      </a:r>
                      <a:r>
                        <a:rPr lang="ja-JP" altLang="en-US" sz="700" b="1" i="0" u="none" strike="noStrike" dirty="0">
                          <a:solidFill>
                            <a:srgbClr val="000000"/>
                          </a:solidFill>
                          <a:effectLst/>
                          <a:latin typeface="+mn-ea"/>
                          <a:ea typeface="+mn-ea"/>
                        </a:rPr>
                        <a:t>型インフルエンザ</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6506516"/>
                  </a:ext>
                </a:extLst>
              </a:tr>
              <a:tr h="0">
                <a:tc>
                  <a:txBody>
                    <a:bodyPr/>
                    <a:lstStyle/>
                    <a:p>
                      <a:pPr algn="l" fontAlgn="ctr"/>
                      <a:r>
                        <a:rPr lang="ja-JP" altLang="en-US" sz="700" b="1" u="none" strike="noStrike" dirty="0">
                          <a:effectLst/>
                        </a:rPr>
                        <a:t>肺炎球菌感染症</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700" b="1" i="0" u="none" strike="noStrike" dirty="0">
                          <a:solidFill>
                            <a:srgbClr val="000000"/>
                          </a:solidFill>
                          <a:effectLst/>
                          <a:latin typeface="+mn-ea"/>
                          <a:ea typeface="+mn-ea"/>
                        </a:rPr>
                        <a:t>B</a:t>
                      </a:r>
                      <a:r>
                        <a:rPr lang="ja-JP" altLang="en-US" sz="700" b="1" i="0" u="none" strike="noStrike" dirty="0">
                          <a:solidFill>
                            <a:srgbClr val="000000"/>
                          </a:solidFill>
                          <a:effectLst/>
                          <a:latin typeface="+mn-ea"/>
                          <a:ea typeface="+mn-ea"/>
                        </a:rPr>
                        <a:t>型インフルエンザ</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6571066"/>
                  </a:ext>
                </a:extLst>
              </a:tr>
              <a:tr h="0">
                <a:tc>
                  <a:txBody>
                    <a:bodyPr/>
                    <a:lstStyle/>
                    <a:p>
                      <a:pPr algn="l" fontAlgn="ctr"/>
                      <a:r>
                        <a:rPr lang="ja-JP" altLang="en-US" sz="700" b="1" u="none" strike="noStrike" dirty="0">
                          <a:effectLst/>
                        </a:rPr>
                        <a:t>帯状疱疹</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インフルエンザ （型不明）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5807285"/>
                  </a:ext>
                </a:extLst>
              </a:tr>
            </a:tbl>
          </a:graphicData>
        </a:graphic>
      </p:graphicFrame>
      <p:sp>
        <p:nvSpPr>
          <p:cNvPr id="8" name="テキスト ボックス 7">
            <a:extLst>
              <a:ext uri="{FF2B5EF4-FFF2-40B4-BE49-F238E27FC236}">
                <a16:creationId xmlns:a16="http://schemas.microsoft.com/office/drawing/2014/main" id="{DD08ADD0-C6C6-DBC3-DBED-728D93A7E5C0}"/>
              </a:ext>
            </a:extLst>
          </p:cNvPr>
          <p:cNvSpPr txBox="1"/>
          <p:nvPr/>
        </p:nvSpPr>
        <p:spPr>
          <a:xfrm>
            <a:off x="296862" y="273050"/>
            <a:ext cx="1258358" cy="161583"/>
          </a:xfrm>
          <a:prstGeom prst="rect">
            <a:avLst/>
          </a:prstGeom>
          <a:noFill/>
        </p:spPr>
        <p:txBody>
          <a:bodyPr wrap="none" lIns="0" tIns="0" rIns="0" bIns="0" rtlCol="0">
            <a:spAutoFit/>
          </a:bodyPr>
          <a:lstStyle/>
          <a:p>
            <a:r>
              <a:rPr lang="ja-JP" altLang="en-US" sz="1050" dirty="0"/>
              <a:t>表面からつづきます。</a:t>
            </a:r>
            <a:endParaRPr kumimoji="1" lang="ja-JP" altLang="en-US" sz="1050" dirty="0"/>
          </a:p>
        </p:txBody>
      </p:sp>
      <p:sp>
        <p:nvSpPr>
          <p:cNvPr id="2" name="テキスト ボックス 1">
            <a:extLst>
              <a:ext uri="{FF2B5EF4-FFF2-40B4-BE49-F238E27FC236}">
                <a16:creationId xmlns:a16="http://schemas.microsoft.com/office/drawing/2014/main" id="{D84DD457-C771-3B46-5B18-3577514B7EA9}"/>
              </a:ext>
            </a:extLst>
          </p:cNvPr>
          <p:cNvSpPr txBox="1"/>
          <p:nvPr/>
        </p:nvSpPr>
        <p:spPr>
          <a:xfrm>
            <a:off x="296863" y="9508401"/>
            <a:ext cx="1796967" cy="153888"/>
          </a:xfrm>
          <a:prstGeom prst="rect">
            <a:avLst/>
          </a:prstGeom>
          <a:noFill/>
        </p:spPr>
        <p:txBody>
          <a:bodyPr wrap="none" lIns="0" tIns="0" rIns="0" bIns="0" rtlCol="0">
            <a:spAutoFit/>
          </a:bodyPr>
          <a:lstStyle/>
          <a:p>
            <a:pPr algn="r"/>
            <a:r>
              <a:rPr kumimoji="1" lang="ja-JP" altLang="en-US" sz="1000" dirty="0"/>
              <a:t>ご協力ありがとうございました。</a:t>
            </a:r>
          </a:p>
        </p:txBody>
      </p:sp>
      <p:sp>
        <p:nvSpPr>
          <p:cNvPr id="9" name="四角形: 角を丸くする 8">
            <a:extLst>
              <a:ext uri="{FF2B5EF4-FFF2-40B4-BE49-F238E27FC236}">
                <a16:creationId xmlns:a16="http://schemas.microsoft.com/office/drawing/2014/main" id="{67CCDBFB-F2A1-9BCF-0208-D34047157319}"/>
              </a:ext>
            </a:extLst>
          </p:cNvPr>
          <p:cNvSpPr/>
          <p:nvPr/>
        </p:nvSpPr>
        <p:spPr>
          <a:xfrm>
            <a:off x="262451" y="7396243"/>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EA4FD34-7B14-2460-3B4F-1F2919E15343}"/>
              </a:ext>
            </a:extLst>
          </p:cNvPr>
          <p:cNvSpPr txBox="1"/>
          <p:nvPr/>
        </p:nvSpPr>
        <p:spPr>
          <a:xfrm>
            <a:off x="262451" y="7409759"/>
            <a:ext cx="626427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その他の予防接種</a:t>
            </a:r>
            <a:r>
              <a:rPr lang="ja-JP" altLang="en-US" sz="1200" b="1" spc="300" dirty="0">
                <a:solidFill>
                  <a:schemeClr val="bg1"/>
                </a:solidFill>
              </a:rPr>
              <a:t>歴</a:t>
            </a:r>
            <a:r>
              <a:rPr kumimoji="1" lang="ja-JP" altLang="en-US" sz="1100" b="1" dirty="0">
                <a:solidFill>
                  <a:schemeClr val="bg1"/>
                </a:solidFill>
              </a:rPr>
              <a:t>（予備</a:t>
            </a:r>
            <a:r>
              <a:rPr lang="ja-JP" altLang="en-US" sz="1100" b="1" dirty="0">
                <a:solidFill>
                  <a:schemeClr val="bg1"/>
                </a:solidFill>
              </a:rPr>
              <a:t>欄</a:t>
            </a:r>
            <a:r>
              <a:rPr kumimoji="1" lang="ja-JP" altLang="en-US" sz="1100" b="1" dirty="0">
                <a:solidFill>
                  <a:schemeClr val="bg1"/>
                </a:solidFill>
              </a:rPr>
              <a:t>）</a:t>
            </a:r>
            <a:endParaRPr kumimoji="1" lang="ja-JP" altLang="en-US" sz="1200" b="1" dirty="0">
              <a:solidFill>
                <a:schemeClr val="bg1"/>
              </a:solidFill>
            </a:endParaRPr>
          </a:p>
        </p:txBody>
      </p:sp>
      <p:sp>
        <p:nvSpPr>
          <p:cNvPr id="11" name="テキスト ボックス 10">
            <a:extLst>
              <a:ext uri="{FF2B5EF4-FFF2-40B4-BE49-F238E27FC236}">
                <a16:creationId xmlns:a16="http://schemas.microsoft.com/office/drawing/2014/main" id="{2994319E-3767-AF42-D453-7EAB4358D1EE}"/>
              </a:ext>
            </a:extLst>
          </p:cNvPr>
          <p:cNvSpPr txBox="1"/>
          <p:nvPr/>
        </p:nvSpPr>
        <p:spPr>
          <a:xfrm>
            <a:off x="262450" y="7729182"/>
            <a:ext cx="6484328" cy="161583"/>
          </a:xfrm>
          <a:prstGeom prst="rect">
            <a:avLst/>
          </a:prstGeom>
          <a:noFill/>
        </p:spPr>
        <p:txBody>
          <a:bodyPr wrap="square" lIns="0" tIns="0" rIns="0" bIns="0" rtlCol="0">
            <a:spAutoFit/>
          </a:bodyPr>
          <a:lstStyle/>
          <a:p>
            <a:r>
              <a:rPr lang="ja-JP" altLang="en-US" sz="1050" dirty="0"/>
              <a:t>上記以外のワクチンの接種歴がある方は、ご記入ください。</a:t>
            </a:r>
            <a:endParaRPr lang="en-US" altLang="ja-JP" sz="1050" dirty="0"/>
          </a:p>
        </p:txBody>
      </p:sp>
      <p:graphicFrame>
        <p:nvGraphicFramePr>
          <p:cNvPr id="12" name="表 11">
            <a:extLst>
              <a:ext uri="{FF2B5EF4-FFF2-40B4-BE49-F238E27FC236}">
                <a16:creationId xmlns:a16="http://schemas.microsoft.com/office/drawing/2014/main" id="{43429542-702F-91B6-1E9A-C275B8B8B713}"/>
              </a:ext>
            </a:extLst>
          </p:cNvPr>
          <p:cNvGraphicFramePr>
            <a:graphicFrameLocks noGrp="1"/>
          </p:cNvGraphicFramePr>
          <p:nvPr>
            <p:extLst>
              <p:ext uri="{D42A27DB-BD31-4B8C-83A1-F6EECF244321}">
                <p14:modId xmlns:p14="http://schemas.microsoft.com/office/powerpoint/2010/main" val="2039680164"/>
              </p:ext>
            </p:extLst>
          </p:nvPr>
        </p:nvGraphicFramePr>
        <p:xfrm>
          <a:off x="296863" y="8002191"/>
          <a:ext cx="6291663" cy="1295400"/>
        </p:xfrm>
        <a:graphic>
          <a:graphicData uri="http://schemas.openxmlformats.org/drawingml/2006/table">
            <a:tbl>
              <a:tblPr firstRow="1" bandRow="1">
                <a:tableStyleId>{5940675A-B579-460E-94D1-54222C63F5DA}</a:tableStyleId>
              </a:tblPr>
              <a:tblGrid>
                <a:gridCol w="2155667">
                  <a:extLst>
                    <a:ext uri="{9D8B030D-6E8A-4147-A177-3AD203B41FA5}">
                      <a16:colId xmlns:a16="http://schemas.microsoft.com/office/drawing/2014/main" val="2366019127"/>
                    </a:ext>
                  </a:extLst>
                </a:gridCol>
                <a:gridCol w="2067998">
                  <a:extLst>
                    <a:ext uri="{9D8B030D-6E8A-4147-A177-3AD203B41FA5}">
                      <a16:colId xmlns:a16="http://schemas.microsoft.com/office/drawing/2014/main" val="891900194"/>
                    </a:ext>
                  </a:extLst>
                </a:gridCol>
                <a:gridCol w="2067998">
                  <a:extLst>
                    <a:ext uri="{9D8B030D-6E8A-4147-A177-3AD203B41FA5}">
                      <a16:colId xmlns:a16="http://schemas.microsoft.com/office/drawing/2014/main" val="169145040"/>
                    </a:ext>
                  </a:extLst>
                </a:gridCol>
              </a:tblGrid>
              <a:tr h="154000">
                <a:tc>
                  <a:txBody>
                    <a:bodyPr/>
                    <a:lstStyle/>
                    <a:p>
                      <a:pPr algn="l"/>
                      <a:r>
                        <a:rPr kumimoji="1" lang="ja-JP" altLang="en-US" sz="900" b="1" spc="0" dirty="0">
                          <a:latin typeface="+mn-ea"/>
                          <a:ea typeface="+mn-ea"/>
                        </a:rPr>
                        <a:t>ワクチン名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接種回数 （いずれかに〇）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最後に接種した年月 （わかる範囲で）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8052076"/>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3886749"/>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3431968"/>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3082329"/>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1644198"/>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4763337"/>
                  </a:ext>
                </a:extLst>
              </a:tr>
            </a:tbl>
          </a:graphicData>
        </a:graphic>
      </p:graphicFrame>
    </p:spTree>
    <p:extLst>
      <p:ext uri="{BB962C8B-B14F-4D97-AF65-F5344CB8AC3E}">
        <p14:creationId xmlns:p14="http://schemas.microsoft.com/office/powerpoint/2010/main" val="113519902"/>
      </p:ext>
    </p:extLst>
  </p:cSld>
  <p:clrMapOvr>
    <a:masterClrMapping/>
  </p:clrMapOvr>
</p:sld>
</file>

<file path=ppt/theme/theme1.xml><?xml version="1.0" encoding="utf-8"?>
<a:theme xmlns:a="http://schemas.openxmlformats.org/drawingml/2006/main" name="Office テーマ">
  <a:themeElements>
    <a:clrScheme name="デザート">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ユーザー定義 3">
      <a:majorFont>
        <a:latin typeface="Arial"/>
        <a:ea typeface="BIZ UDPゴシック"/>
        <a:cs typeface=""/>
      </a:majorFont>
      <a:minorFont>
        <a:latin typeface="Arial"/>
        <a:ea typeface="BIZ UDP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2750</Words>
  <Application>Microsoft Office PowerPoint</Application>
  <PresentationFormat>A4 210 x 297 mm</PresentationFormat>
  <Paragraphs>552</Paragraphs>
  <Slides>4</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vt:i4>
      </vt:variant>
    </vt:vector>
  </HeadingPairs>
  <TitlesOfParts>
    <vt:vector size="9" baseType="lpstr">
      <vt:lpstr>ＭＳ Ｐゴシック</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2025-06-16T04:32:52Z</dcterms:created>
  <dcterms:modified xsi:type="dcterms:W3CDTF">2025-06-16T04:35:56Z</dcterms:modified>
</cp:coreProperties>
</file>