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9"/>
  </p:notesMasterIdLst>
  <p:sldIdLst>
    <p:sldId id="256" r:id="rId5"/>
    <p:sldId id="259" r:id="rId6"/>
    <p:sldId id="257" r:id="rId7"/>
    <p:sldId id="258" r:id="rId8"/>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大人用" id="{218105E6-921E-44D1-9C16-36265F2C13B6}">
          <p14:sldIdLst>
            <p14:sldId id="256"/>
            <p14:sldId id="259"/>
          </p14:sldIdLst>
        </p14:section>
        <p14:section name="子供用" id="{89F4E795-3928-435E-A58C-48D68213AC3E}">
          <p14:sldIdLst>
            <p14:sldId id="257"/>
            <p14:sldId id="258"/>
          </p14:sldIdLst>
        </p14:section>
      </p14:sectionLst>
    </p:ext>
    <p:ext uri="{EFAFB233-063F-42B5-8137-9DF3F51BA10A}">
      <p15:sldGuideLst xmlns:p15="http://schemas.microsoft.com/office/powerpoint/2012/main">
        <p15:guide id="1" orient="horz" pos="172" userDrawn="1">
          <p15:clr>
            <a:srgbClr val="A4A3A4"/>
          </p15:clr>
        </p15:guide>
        <p15:guide id="2" pos="187" userDrawn="1">
          <p15:clr>
            <a:srgbClr val="A4A3A4"/>
          </p15:clr>
        </p15:guide>
        <p15:guide id="3" pos="413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A7436D-6E27-9C1F-F88A-5A734A9E443F}" name="新井智" initials="智新" userId="S::arais@niid.go.jp::4f901231-89b8-481b-9955-a0ce271f002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97D4"/>
    <a:srgbClr val="6595D3"/>
    <a:srgbClr val="01478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64" autoAdjust="0"/>
    <p:restoredTop sz="92835" autoAdjust="0"/>
  </p:normalViewPr>
  <p:slideViewPr>
    <p:cSldViewPr snapToGrid="0">
      <p:cViewPr varScale="1">
        <p:scale>
          <a:sx n="105" d="100"/>
          <a:sy n="105" d="100"/>
        </p:scale>
        <p:origin x="2676" y="76"/>
      </p:cViewPr>
      <p:guideLst>
        <p:guide orient="horz" pos="172"/>
        <p:guide pos="187"/>
        <p:guide pos="4133"/>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6F226C90-4B45-427F-B188-6C80AF7FFBB0}" type="datetimeFigureOut">
              <a:rPr kumimoji="1" lang="ja-JP" altLang="en-US" smtClean="0"/>
              <a:t>2026/4/10</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85B03742-3BAF-4161-BE91-6BFAD2B87D3B}" type="slidenum">
              <a:rPr kumimoji="1" lang="ja-JP" altLang="en-US" smtClean="0"/>
              <a:t>‹#›</a:t>
            </a:fld>
            <a:endParaRPr kumimoji="1" lang="ja-JP" altLang="en-US"/>
          </a:p>
        </p:txBody>
      </p:sp>
    </p:spTree>
    <p:extLst>
      <p:ext uri="{BB962C8B-B14F-4D97-AF65-F5344CB8AC3E}">
        <p14:creationId xmlns:p14="http://schemas.microsoft.com/office/powerpoint/2010/main" val="6284960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1</a:t>
            </a:fld>
            <a:endParaRPr kumimoji="1" lang="ja-JP" altLang="en-US"/>
          </a:p>
        </p:txBody>
      </p:sp>
    </p:spTree>
    <p:extLst>
      <p:ext uri="{BB962C8B-B14F-4D97-AF65-F5344CB8AC3E}">
        <p14:creationId xmlns:p14="http://schemas.microsoft.com/office/powerpoint/2010/main" val="347061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3</a:t>
            </a:fld>
            <a:endParaRPr kumimoji="1" lang="ja-JP" altLang="en-US"/>
          </a:p>
        </p:txBody>
      </p:sp>
    </p:spTree>
    <p:extLst>
      <p:ext uri="{BB962C8B-B14F-4D97-AF65-F5344CB8AC3E}">
        <p14:creationId xmlns:p14="http://schemas.microsoft.com/office/powerpoint/2010/main" val="101496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5B03742-3BAF-4161-BE91-6BFAD2B87D3B}" type="slidenum">
              <a:rPr kumimoji="1" lang="ja-JP" altLang="en-US" smtClean="0"/>
              <a:t>4</a:t>
            </a:fld>
            <a:endParaRPr kumimoji="1" lang="ja-JP" altLang="en-US"/>
          </a:p>
        </p:txBody>
      </p:sp>
    </p:spTree>
    <p:extLst>
      <p:ext uri="{BB962C8B-B14F-4D97-AF65-F5344CB8AC3E}">
        <p14:creationId xmlns:p14="http://schemas.microsoft.com/office/powerpoint/2010/main" val="941115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8E080-FFC3-8EE7-8677-F1543342026C}"/>
              </a:ext>
            </a:extLst>
          </p:cNvPr>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9956CC7-3607-2AEC-19BD-664C905ABD78}"/>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5EEBE2B-FB99-F19F-E9DA-0367555DF4B2}"/>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EBBE5277-A169-DB90-48E8-5C73BCB2AE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5FACE1-8F5A-D871-128E-1099A09B84D6}"/>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275343868"/>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1B89B0-5FF1-6117-3523-4F571AEB3EA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328827-F8F8-F43D-74A6-1505AEACE1D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D833636-B299-9541-E533-AF52D24CE34D}"/>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D169A13C-A86D-08A0-9806-B3360916589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EC537E-D611-ED23-F431-1B544AD34F5A}"/>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465510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12D42-1F9D-B3D3-B292-E558FCBA57B9}"/>
              </a:ext>
            </a:extLst>
          </p:cNvPr>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8C7723-0A5A-6970-6DD4-E896DB19AFD3}"/>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8E457B1-615F-86D2-D8FA-7D15A4427F6E}"/>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2F5B3361-6808-A8C9-E118-8A622CC51D4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750E11-FBAF-C983-338F-1B2F598C2E01}"/>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856777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9BF49B-A397-0C01-EC21-16AA489DF8E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0573A7-5BE5-5E6E-E821-1EB9E4A5D481}"/>
              </a:ext>
            </a:extLst>
          </p:cNvPr>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B09141F-ED25-A4A8-5CD1-EDFF4C9C05F3}"/>
              </a:ext>
            </a:extLst>
          </p:cNvPr>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4A2EF18-77F4-A237-92F5-AF4036B6537D}"/>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6" name="フッター プレースホルダー 5">
            <a:extLst>
              <a:ext uri="{FF2B5EF4-FFF2-40B4-BE49-F238E27FC236}">
                <a16:creationId xmlns:a16="http://schemas.microsoft.com/office/drawing/2014/main" id="{1930493C-EFAE-95AC-0336-7E0DCF0134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E509ADC-0B5A-B0EE-848F-CA103A093862}"/>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112657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E21A8C-7577-3548-170B-0C886AF97393}"/>
              </a:ext>
            </a:extLst>
          </p:cNvPr>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79427C-51C5-DC8B-7C59-130425CF00BA}"/>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1CF6897-2E08-39CA-F748-1A31E6485A6B}"/>
              </a:ext>
            </a:extLst>
          </p:cNvPr>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18903B4-2491-136C-4C8F-88B5686F251F}"/>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1BA292C-661D-E910-4AD9-EB8F6F6DEE9D}"/>
              </a:ext>
            </a:extLst>
          </p:cNvPr>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215525C-EDC1-EB16-DE78-EE251B058D54}"/>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8" name="フッター プレースホルダー 7">
            <a:extLst>
              <a:ext uri="{FF2B5EF4-FFF2-40B4-BE49-F238E27FC236}">
                <a16:creationId xmlns:a16="http://schemas.microsoft.com/office/drawing/2014/main" id="{07CD7B9A-C112-CDE5-9E55-A63559CA4B8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A28D5D8-5433-2A20-B020-ADE657C50DD3}"/>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63494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3B4AA-DC70-63D2-241E-5B4399A7562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571B9D2-7FD5-C37F-57CA-C57070893065}"/>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4" name="フッター プレースホルダー 3">
            <a:extLst>
              <a:ext uri="{FF2B5EF4-FFF2-40B4-BE49-F238E27FC236}">
                <a16:creationId xmlns:a16="http://schemas.microsoft.com/office/drawing/2014/main" id="{B638B2EA-B022-6CA6-C1D4-9C3A12B0687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B6ABC05-D58B-A57D-86E0-DC157E56FCBE}"/>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454014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6DF763E-DB70-159A-C875-FD7585DE14EB}"/>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3" name="フッター プレースホルダー 2">
            <a:extLst>
              <a:ext uri="{FF2B5EF4-FFF2-40B4-BE49-F238E27FC236}">
                <a16:creationId xmlns:a16="http://schemas.microsoft.com/office/drawing/2014/main" id="{4E359FEB-25F7-1453-3BB7-42246772CE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E731033-6F1C-4F0E-AFFD-5211E5C0FB13}"/>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560641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712C6D-5020-6812-28BB-85FE671DB2C5}"/>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BD18E2B-BC28-07FC-98DB-0F6CD4A6BC38}"/>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E77AADB-705E-AF8D-36E8-9DE2E18B2940}"/>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3FCA160-4168-885D-D1C5-60FA549D17DB}"/>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6" name="フッター プレースホルダー 5">
            <a:extLst>
              <a:ext uri="{FF2B5EF4-FFF2-40B4-BE49-F238E27FC236}">
                <a16:creationId xmlns:a16="http://schemas.microsoft.com/office/drawing/2014/main" id="{3F7EA461-93C2-B6C6-04F9-A20126F0053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5FF260-1C22-FC7A-9D19-7F58492C2807}"/>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96863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633E60-9039-7586-5A0A-D3BC2913DED9}"/>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3C3D147-F733-238F-3873-1C49EBF65CC0}"/>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a:extLst>
              <a:ext uri="{FF2B5EF4-FFF2-40B4-BE49-F238E27FC236}">
                <a16:creationId xmlns:a16="http://schemas.microsoft.com/office/drawing/2014/main" id="{074105A6-48D8-EC30-7034-2747402CCCF5}"/>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1657929-8444-646F-35BB-28D0A5868A44}"/>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6" name="フッター プレースホルダー 5">
            <a:extLst>
              <a:ext uri="{FF2B5EF4-FFF2-40B4-BE49-F238E27FC236}">
                <a16:creationId xmlns:a16="http://schemas.microsoft.com/office/drawing/2014/main" id="{1A888054-0E15-2099-41B2-8B8E07E9B37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0C586D7-3454-4FC5-25B4-FCB3DBF60225}"/>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28331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49649D-18A2-0AE0-C04F-0F4D0719EF8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F084E59-E3F8-03FD-123F-476A15E348E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746D956-7953-AFD1-4DCA-B34C8721784B}"/>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F45AFBDE-0F06-9970-B71A-A64D10C7DB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D734B63-8571-4351-230C-A527DBC1D0CB}"/>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3418137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EEE09D0-096B-FA78-F754-619ECCC87F5E}"/>
              </a:ext>
            </a:extLst>
          </p:cNvPr>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B6698BF-62D2-1952-E3B9-6B256DB2CD04}"/>
              </a:ext>
            </a:extLst>
          </p:cNvPr>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13254B-3677-535D-38F1-46744544418D}"/>
              </a:ext>
            </a:extLst>
          </p:cNvPr>
          <p:cNvSpPr>
            <a:spLocks noGrp="1"/>
          </p:cNvSpPr>
          <p:nvPr>
            <p:ph type="dt" sz="half" idx="10"/>
          </p:nvPr>
        </p:nvSpPr>
        <p:spPr/>
        <p:txBody>
          <a:body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94BDEC4F-7FBB-DA20-4CA4-A4D029FD7A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797A1A-EB1B-686A-79C2-FBF90ACCED29}"/>
              </a:ext>
            </a:extLst>
          </p:cNvPr>
          <p:cNvSpPr>
            <a:spLocks noGrp="1"/>
          </p:cNvSpPr>
          <p:nvPr>
            <p:ph type="sldNum" sz="quarter" idx="12"/>
          </p:nvPr>
        </p:nvSpPr>
        <p:spPr/>
        <p:txBody>
          <a:body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55661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B97AC06-C322-F55A-B825-6C573CE7B227}"/>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3160B93-2319-F464-2707-1D5FEF3C6205}"/>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0CC5C52-7C71-7F4A-6C2C-623EA8115260}"/>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2808A188-C9DC-4E8A-A0E1-8031760BC25A}" type="datetimeFigureOut">
              <a:rPr kumimoji="1" lang="ja-JP" altLang="en-US" smtClean="0"/>
              <a:t>2026/4/10</a:t>
            </a:fld>
            <a:endParaRPr kumimoji="1" lang="ja-JP" altLang="en-US"/>
          </a:p>
        </p:txBody>
      </p:sp>
      <p:sp>
        <p:nvSpPr>
          <p:cNvPr id="5" name="フッター プレースホルダー 4">
            <a:extLst>
              <a:ext uri="{FF2B5EF4-FFF2-40B4-BE49-F238E27FC236}">
                <a16:creationId xmlns:a16="http://schemas.microsoft.com/office/drawing/2014/main" id="{76435599-7DE1-2BC0-D1E5-3E075D251CDD}"/>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840E1D1-0A5D-504B-ACAA-F130978403A7}"/>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584AB3D-EA80-4844-BB8C-DBB55A0C809D}" type="slidenum">
              <a:rPr kumimoji="1" lang="ja-JP" altLang="en-US" smtClean="0"/>
              <a:t>‹#›</a:t>
            </a:fld>
            <a:endParaRPr kumimoji="1" lang="ja-JP" altLang="en-US"/>
          </a:p>
        </p:txBody>
      </p:sp>
    </p:spTree>
    <p:extLst>
      <p:ext uri="{BB962C8B-B14F-4D97-AF65-F5344CB8AC3E}">
        <p14:creationId xmlns:p14="http://schemas.microsoft.com/office/powerpoint/2010/main" val="2174359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DCD21329-F43E-9DCC-2082-35B6BDC55EA4}"/>
              </a:ext>
            </a:extLst>
          </p:cNvPr>
          <p:cNvSpPr/>
          <p:nvPr/>
        </p:nvSpPr>
        <p:spPr>
          <a:xfrm>
            <a:off x="176213" y="1420836"/>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aphicFrame>
        <p:nvGraphicFramePr>
          <p:cNvPr id="4" name="表 3">
            <a:extLst>
              <a:ext uri="{FF2B5EF4-FFF2-40B4-BE49-F238E27FC236}">
                <a16:creationId xmlns:a16="http://schemas.microsoft.com/office/drawing/2014/main" id="{92E6F1E9-094E-2C19-64B3-0073728F1181}"/>
              </a:ext>
            </a:extLst>
          </p:cNvPr>
          <p:cNvGraphicFramePr>
            <a:graphicFrameLocks noGrp="1"/>
          </p:cNvGraphicFramePr>
          <p:nvPr>
            <p:extLst>
              <p:ext uri="{D42A27DB-BD31-4B8C-83A1-F6EECF244321}">
                <p14:modId xmlns:p14="http://schemas.microsoft.com/office/powerpoint/2010/main" val="3956994261"/>
              </p:ext>
            </p:extLst>
          </p:nvPr>
        </p:nvGraphicFramePr>
        <p:xfrm>
          <a:off x="290807" y="402550"/>
          <a:ext cx="6264274" cy="457200"/>
        </p:xfrm>
        <a:graphic>
          <a:graphicData uri="http://schemas.openxmlformats.org/drawingml/2006/table">
            <a:tbl>
              <a:tblPr firstRow="1" bandRow="1">
                <a:tableStyleId>{5940675A-B579-460E-94D1-54222C63F5DA}</a:tableStyleId>
              </a:tblPr>
              <a:tblGrid>
                <a:gridCol w="699099">
                  <a:extLst>
                    <a:ext uri="{9D8B030D-6E8A-4147-A177-3AD203B41FA5}">
                      <a16:colId xmlns:a16="http://schemas.microsoft.com/office/drawing/2014/main" val="2780264483"/>
                    </a:ext>
                  </a:extLst>
                </a:gridCol>
                <a:gridCol w="1674969">
                  <a:extLst>
                    <a:ext uri="{9D8B030D-6E8A-4147-A177-3AD203B41FA5}">
                      <a16:colId xmlns:a16="http://schemas.microsoft.com/office/drawing/2014/main" val="4289786845"/>
                    </a:ext>
                  </a:extLst>
                </a:gridCol>
                <a:gridCol w="438969">
                  <a:extLst>
                    <a:ext uri="{9D8B030D-6E8A-4147-A177-3AD203B41FA5}">
                      <a16:colId xmlns:a16="http://schemas.microsoft.com/office/drawing/2014/main" val="785507391"/>
                    </a:ext>
                  </a:extLst>
                </a:gridCol>
                <a:gridCol w="877645">
                  <a:extLst>
                    <a:ext uri="{9D8B030D-6E8A-4147-A177-3AD203B41FA5}">
                      <a16:colId xmlns:a16="http://schemas.microsoft.com/office/drawing/2014/main" val="362383493"/>
                    </a:ext>
                  </a:extLst>
                </a:gridCol>
                <a:gridCol w="724219">
                  <a:extLst>
                    <a:ext uri="{9D8B030D-6E8A-4147-A177-3AD203B41FA5}">
                      <a16:colId xmlns:a16="http://schemas.microsoft.com/office/drawing/2014/main" val="141128004"/>
                    </a:ext>
                  </a:extLst>
                </a:gridCol>
                <a:gridCol w="1849373">
                  <a:extLst>
                    <a:ext uri="{9D8B030D-6E8A-4147-A177-3AD203B41FA5}">
                      <a16:colId xmlns:a16="http://schemas.microsoft.com/office/drawing/2014/main" val="1293054442"/>
                    </a:ext>
                  </a:extLst>
                </a:gridCol>
              </a:tblGrid>
              <a:tr h="185651">
                <a:tc>
                  <a:txBody>
                    <a:bodyPr/>
                    <a:lstStyle/>
                    <a:p>
                      <a:pPr algn="l"/>
                      <a:r>
                        <a:rPr kumimoji="1" lang="ja-JP" altLang="en-US" sz="900" spc="0" dirty="0"/>
                        <a:t>氏名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性別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男　・　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生年月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700" spc="0" dirty="0"/>
                        <a:t>西暦 </a:t>
                      </a:r>
                      <a:r>
                        <a:rPr kumimoji="1" lang="ja-JP" altLang="en-US" sz="900" spc="0" dirty="0"/>
                        <a:t>　　　　　　　 　　年　　　月　　</a:t>
                      </a:r>
                      <a:r>
                        <a:rPr kumimoji="1" lang="ja-JP" altLang="en-US" sz="900" spc="0" dirty="0">
                          <a:highlight>
                            <a:srgbClr val="FFFF00"/>
                          </a:highlight>
                        </a:rPr>
                        <a:t>　</a:t>
                      </a:r>
                      <a:endParaRPr kumimoji="1" lang="ja-JP" altLang="en-US" sz="700" spc="0" dirty="0">
                        <a:highlight>
                          <a:srgbClr val="FFFF00"/>
                        </a:highlight>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207963">
                <a:tc>
                  <a:txBody>
                    <a:bodyPr/>
                    <a:lstStyle/>
                    <a:p>
                      <a:pPr algn="l"/>
                      <a:r>
                        <a:rPr kumimoji="1" lang="ja-JP" altLang="en-US" sz="900" spc="0" dirty="0"/>
                        <a:t>居住地</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r"/>
                      <a:r>
                        <a:rPr kumimoji="1" lang="ja-JP" altLang="en-US" sz="700" spc="0" dirty="0"/>
                        <a:t>都 ・ 道 ・ 府 ・ 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年齢</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900" spc="0" dirty="0"/>
                        <a:t>　　　歳　　　　　　か月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9262993"/>
                  </a:ext>
                </a:extLst>
              </a:tr>
            </a:tbl>
          </a:graphicData>
        </a:graphic>
      </p:graphicFrame>
      <p:sp>
        <p:nvSpPr>
          <p:cNvPr id="5" name="テキスト ボックス 4">
            <a:extLst>
              <a:ext uri="{FF2B5EF4-FFF2-40B4-BE49-F238E27FC236}">
                <a16:creationId xmlns:a16="http://schemas.microsoft.com/office/drawing/2014/main" id="{5CF0EE7A-CB95-1786-0804-B563BB8058D9}"/>
              </a:ext>
            </a:extLst>
          </p:cNvPr>
          <p:cNvSpPr txBox="1"/>
          <p:nvPr/>
        </p:nvSpPr>
        <p:spPr>
          <a:xfrm>
            <a:off x="290807" y="66850"/>
            <a:ext cx="6264272" cy="221605"/>
          </a:xfrm>
          <a:prstGeom prst="rect">
            <a:avLst/>
          </a:prstGeom>
          <a:noFill/>
        </p:spPr>
        <p:txBody>
          <a:bodyPr wrap="square" lIns="0" tIns="0" rIns="0" bIns="0" rtlCol="0">
            <a:spAutoFit/>
          </a:bodyPr>
          <a:lstStyle/>
          <a:p>
            <a:pPr algn="ctr"/>
            <a:r>
              <a:rPr kumimoji="1" lang="ja-JP" altLang="en-US" sz="1400" b="1" spc="300" dirty="0"/>
              <a:t>予防接種歴・罹患歴調査票（</a:t>
            </a:r>
            <a:r>
              <a:rPr kumimoji="1" lang="en-US" altLang="ja-JP" sz="1400" b="1" spc="300" dirty="0"/>
              <a:t>20</a:t>
            </a:r>
            <a:r>
              <a:rPr lang="ja-JP" altLang="en-US" sz="1400" b="1" spc="300" dirty="0"/>
              <a:t>歳以上の方用</a:t>
            </a:r>
            <a:r>
              <a:rPr kumimoji="1" lang="ja-JP" altLang="en-US" sz="1400" b="1" spc="300" dirty="0"/>
              <a:t>）</a:t>
            </a:r>
          </a:p>
        </p:txBody>
      </p:sp>
      <p:sp>
        <p:nvSpPr>
          <p:cNvPr id="6" name="テキスト ボックス 5">
            <a:extLst>
              <a:ext uri="{FF2B5EF4-FFF2-40B4-BE49-F238E27FC236}">
                <a16:creationId xmlns:a16="http://schemas.microsoft.com/office/drawing/2014/main" id="{5FABD300-523C-BD5D-0BFC-D7B3FE30F373}"/>
              </a:ext>
            </a:extLst>
          </p:cNvPr>
          <p:cNvSpPr txBox="1"/>
          <p:nvPr/>
        </p:nvSpPr>
        <p:spPr>
          <a:xfrm>
            <a:off x="4900857" y="281225"/>
            <a:ext cx="1615828" cy="138499"/>
          </a:xfrm>
          <a:prstGeom prst="rect">
            <a:avLst/>
          </a:prstGeom>
          <a:noFill/>
        </p:spPr>
        <p:txBody>
          <a:bodyPr wrap="none" lIns="0" tIns="0" rIns="0" bIns="0" rtlCol="0">
            <a:spAutoFit/>
          </a:bodyPr>
          <a:lstStyle/>
          <a:p>
            <a:pPr algn="r"/>
            <a:r>
              <a:rPr kumimoji="1" lang="ja-JP" altLang="en-US" sz="900" dirty="0"/>
              <a:t>回答日：　</a:t>
            </a:r>
            <a:r>
              <a:rPr kumimoji="1" lang="en-US" altLang="ja-JP" sz="900" dirty="0"/>
              <a:t>  </a:t>
            </a:r>
            <a:r>
              <a:rPr lang="ja-JP" altLang="en-US" sz="900" dirty="0"/>
              <a:t>　</a:t>
            </a:r>
            <a:r>
              <a:rPr kumimoji="1" lang="en-US" altLang="ja-JP" sz="900" dirty="0"/>
              <a:t> </a:t>
            </a:r>
            <a:r>
              <a:rPr kumimoji="1" lang="ja-JP" altLang="en-US" sz="900" dirty="0"/>
              <a:t>　　</a:t>
            </a:r>
            <a:r>
              <a:rPr lang="ja-JP" altLang="en-US" sz="900" dirty="0"/>
              <a:t>年　　　月　　　日</a:t>
            </a:r>
            <a:endParaRPr kumimoji="1" lang="ja-JP" altLang="en-US" sz="900" dirty="0"/>
          </a:p>
        </p:txBody>
      </p:sp>
      <p:graphicFrame>
        <p:nvGraphicFramePr>
          <p:cNvPr id="7" name="表 6">
            <a:extLst>
              <a:ext uri="{FF2B5EF4-FFF2-40B4-BE49-F238E27FC236}">
                <a16:creationId xmlns:a16="http://schemas.microsoft.com/office/drawing/2014/main" id="{013F8E23-FBEA-183B-2F51-4F03E7D37199}"/>
              </a:ext>
            </a:extLst>
          </p:cNvPr>
          <p:cNvGraphicFramePr>
            <a:graphicFrameLocks noGrp="1"/>
          </p:cNvGraphicFramePr>
          <p:nvPr>
            <p:extLst>
              <p:ext uri="{D42A27DB-BD31-4B8C-83A1-F6EECF244321}">
                <p14:modId xmlns:p14="http://schemas.microsoft.com/office/powerpoint/2010/main" val="1996385480"/>
              </p:ext>
            </p:extLst>
          </p:nvPr>
        </p:nvGraphicFramePr>
        <p:xfrm>
          <a:off x="290807" y="909993"/>
          <a:ext cx="2597290" cy="228600"/>
        </p:xfrm>
        <a:graphic>
          <a:graphicData uri="http://schemas.openxmlformats.org/drawingml/2006/table">
            <a:tbl>
              <a:tblPr firstRow="1" bandRow="1">
                <a:tableStyleId>{5940675A-B579-460E-94D1-54222C63F5DA}</a:tableStyleId>
              </a:tblPr>
              <a:tblGrid>
                <a:gridCol w="923290">
                  <a:extLst>
                    <a:ext uri="{9D8B030D-6E8A-4147-A177-3AD203B41FA5}">
                      <a16:colId xmlns:a16="http://schemas.microsoft.com/office/drawing/2014/main" val="772831762"/>
                    </a:ext>
                  </a:extLst>
                </a:gridCol>
                <a:gridCol w="1674000">
                  <a:extLst>
                    <a:ext uri="{9D8B030D-6E8A-4147-A177-3AD203B41FA5}">
                      <a16:colId xmlns:a16="http://schemas.microsoft.com/office/drawing/2014/main" val="876599362"/>
                    </a:ext>
                  </a:extLst>
                </a:gridCol>
              </a:tblGrid>
              <a:tr h="0">
                <a:tc>
                  <a:txBody>
                    <a:bodyPr/>
                    <a:lstStyle/>
                    <a:p>
                      <a:pPr algn="l"/>
                      <a:r>
                        <a:rPr kumimoji="1" lang="ja-JP" altLang="en-US" sz="900" spc="0" dirty="0"/>
                        <a:t>母子手帳の所持</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あり  ・  なし</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bl>
          </a:graphicData>
        </a:graphic>
      </p:graphicFrame>
      <p:sp>
        <p:nvSpPr>
          <p:cNvPr id="8" name="テキスト ボックス 7">
            <a:extLst>
              <a:ext uri="{FF2B5EF4-FFF2-40B4-BE49-F238E27FC236}">
                <a16:creationId xmlns:a16="http://schemas.microsoft.com/office/drawing/2014/main" id="{1202D72B-A67F-B1CF-F844-438F27F4CBC5}"/>
              </a:ext>
            </a:extLst>
          </p:cNvPr>
          <p:cNvSpPr txBox="1"/>
          <p:nvPr/>
        </p:nvSpPr>
        <p:spPr>
          <a:xfrm>
            <a:off x="176213" y="1417436"/>
            <a:ext cx="570071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予防接種</a:t>
            </a:r>
            <a:r>
              <a:rPr lang="ja-JP" altLang="en-US" sz="1200" b="1" spc="300" dirty="0">
                <a:solidFill>
                  <a:schemeClr val="bg1"/>
                </a:solidFill>
              </a:rPr>
              <a:t>歴</a:t>
            </a:r>
            <a:r>
              <a:rPr kumimoji="1" lang="ja-JP" altLang="en-US" sz="1100" b="1" dirty="0">
                <a:solidFill>
                  <a:schemeClr val="bg1"/>
                </a:solidFill>
              </a:rPr>
              <a:t>（これまでに受けたワクチンの種類や回数など）</a:t>
            </a:r>
            <a:endParaRPr kumimoji="1" lang="ja-JP" altLang="en-US" sz="1200" b="1" dirty="0">
              <a:solidFill>
                <a:schemeClr val="bg1"/>
              </a:solidFill>
            </a:endParaRPr>
          </a:p>
        </p:txBody>
      </p:sp>
      <p:graphicFrame>
        <p:nvGraphicFramePr>
          <p:cNvPr id="13" name="表 12">
            <a:extLst>
              <a:ext uri="{FF2B5EF4-FFF2-40B4-BE49-F238E27FC236}">
                <a16:creationId xmlns:a16="http://schemas.microsoft.com/office/drawing/2014/main" id="{025F04BA-E566-DED9-18EA-3F6B96C3B290}"/>
              </a:ext>
            </a:extLst>
          </p:cNvPr>
          <p:cNvGraphicFramePr>
            <a:graphicFrameLocks noGrp="1"/>
          </p:cNvGraphicFramePr>
          <p:nvPr>
            <p:extLst>
              <p:ext uri="{D42A27DB-BD31-4B8C-83A1-F6EECF244321}">
                <p14:modId xmlns:p14="http://schemas.microsoft.com/office/powerpoint/2010/main" val="2871391550"/>
              </p:ext>
            </p:extLst>
          </p:nvPr>
        </p:nvGraphicFramePr>
        <p:xfrm>
          <a:off x="172537" y="1708822"/>
          <a:ext cx="6500812" cy="7989228"/>
        </p:xfrm>
        <a:graphic>
          <a:graphicData uri="http://schemas.openxmlformats.org/drawingml/2006/table">
            <a:tbl>
              <a:tblPr firstRow="1" bandRow="1">
                <a:tableStyleId>{5940675A-B579-460E-94D1-54222C63F5DA}</a:tableStyleId>
              </a:tblPr>
              <a:tblGrid>
                <a:gridCol w="1771598">
                  <a:extLst>
                    <a:ext uri="{9D8B030D-6E8A-4147-A177-3AD203B41FA5}">
                      <a16:colId xmlns:a16="http://schemas.microsoft.com/office/drawing/2014/main" val="2780264483"/>
                    </a:ext>
                  </a:extLst>
                </a:gridCol>
                <a:gridCol w="1252179">
                  <a:extLst>
                    <a:ext uri="{9D8B030D-6E8A-4147-A177-3AD203B41FA5}">
                      <a16:colId xmlns:a16="http://schemas.microsoft.com/office/drawing/2014/main" val="4289786845"/>
                    </a:ext>
                  </a:extLst>
                </a:gridCol>
                <a:gridCol w="1062403">
                  <a:extLst>
                    <a:ext uri="{9D8B030D-6E8A-4147-A177-3AD203B41FA5}">
                      <a16:colId xmlns:a16="http://schemas.microsoft.com/office/drawing/2014/main" val="785507391"/>
                    </a:ext>
                  </a:extLst>
                </a:gridCol>
                <a:gridCol w="1203493">
                  <a:extLst>
                    <a:ext uri="{9D8B030D-6E8A-4147-A177-3AD203B41FA5}">
                      <a16:colId xmlns:a16="http://schemas.microsoft.com/office/drawing/2014/main" val="362383493"/>
                    </a:ext>
                  </a:extLst>
                </a:gridCol>
                <a:gridCol w="1211139">
                  <a:extLst>
                    <a:ext uri="{9D8B030D-6E8A-4147-A177-3AD203B41FA5}">
                      <a16:colId xmlns:a16="http://schemas.microsoft.com/office/drawing/2014/main" val="141128004"/>
                    </a:ext>
                  </a:extLst>
                </a:gridCol>
              </a:tblGrid>
              <a:tr h="0">
                <a:tc>
                  <a:txBody>
                    <a:bodyPr/>
                    <a:lstStyle/>
                    <a:p>
                      <a:pPr algn="l"/>
                      <a:r>
                        <a:rPr kumimoji="1" lang="ja-JP" altLang="en-US" sz="900" spc="0" dirty="0">
                          <a:latin typeface="+mn-ea"/>
                          <a:ea typeface="+mn-ea"/>
                        </a:rPr>
                        <a:t>ワクチン</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接種の有無</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a:t>
                      </a:r>
                    </a:p>
                    <a:p>
                      <a:pPr algn="l"/>
                      <a:r>
                        <a:rPr kumimoji="1" lang="ja-JP" altLang="en-US" sz="9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a:t>
                      </a:r>
                    </a:p>
                    <a:p>
                      <a:pPr algn="l"/>
                      <a:r>
                        <a:rPr kumimoji="1" lang="ja-JP" altLang="en-US" sz="900" spc="0" dirty="0">
                          <a:latin typeface="+mn-ea"/>
                          <a:ea typeface="+mn-ea"/>
                        </a:rPr>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商品名（主なもの）</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5">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a:t>
                      </a:r>
                      <a:r>
                        <a:rPr kumimoji="1" lang="ja-JP" altLang="en-US" sz="900" b="1" spc="0" dirty="0">
                          <a:solidFill>
                            <a:schemeClr val="bg1"/>
                          </a:solidFill>
                          <a:latin typeface="+mn-ea"/>
                          <a:ea typeface="+mn-ea"/>
                        </a:rPr>
                        <a:t>　肺炎球菌 （</a:t>
                      </a:r>
                      <a:r>
                        <a:rPr kumimoji="1" lang="en-US" altLang="ja-JP" sz="800" spc="0" dirty="0">
                          <a:solidFill>
                            <a:schemeClr val="bg1"/>
                          </a:solidFill>
                          <a:latin typeface="+mn-ea"/>
                          <a:ea typeface="+mn-ea"/>
                        </a:rPr>
                        <a:t>※ </a:t>
                      </a:r>
                      <a:r>
                        <a:rPr kumimoji="1" lang="ja-JP" altLang="en-US" sz="800" spc="0" dirty="0">
                          <a:solidFill>
                            <a:schemeClr val="bg1"/>
                          </a:solidFill>
                          <a:latin typeface="+mn-ea"/>
                          <a:ea typeface="+mn-ea"/>
                        </a:rPr>
                        <a:t>主に</a:t>
                      </a:r>
                      <a:r>
                        <a:rPr kumimoji="1" lang="en-US" altLang="ja-JP" sz="800" spc="0" dirty="0">
                          <a:solidFill>
                            <a:schemeClr val="bg1"/>
                          </a:solidFill>
                          <a:latin typeface="+mn-ea"/>
                          <a:ea typeface="+mn-ea"/>
                        </a:rPr>
                        <a:t>65</a:t>
                      </a:r>
                      <a:r>
                        <a:rPr kumimoji="1" lang="ja-JP" altLang="en-US" sz="800" spc="0" dirty="0">
                          <a:solidFill>
                            <a:schemeClr val="bg1"/>
                          </a:solidFill>
                          <a:latin typeface="+mn-ea"/>
                          <a:ea typeface="+mn-ea"/>
                        </a:rPr>
                        <a:t>歳以上を対象とした定期接種</a:t>
                      </a:r>
                      <a:r>
                        <a:rPr kumimoji="1" lang="ja-JP" altLang="en-US" sz="900" b="1" spc="0" dirty="0">
                          <a:solidFill>
                            <a:schemeClr val="bg1"/>
                          </a:solidFill>
                          <a:latin typeface="+mn-ea"/>
                          <a:ea typeface="+mn-ea"/>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0">
                <a:tc>
                  <a:txBody>
                    <a:bodyPr/>
                    <a:lstStyle/>
                    <a:p>
                      <a:pPr algn="l"/>
                      <a:r>
                        <a:rPr kumimoji="1" lang="ja-JP" altLang="en-US" sz="700" spc="0" dirty="0">
                          <a:latin typeface="+mn-ea"/>
                          <a:ea typeface="+mn-ea"/>
                        </a:rPr>
                        <a:t>肺炎球菌　</a:t>
                      </a:r>
                      <a:r>
                        <a:rPr kumimoji="1" lang="en-US" altLang="ja-JP" sz="700" b="1" spc="0" dirty="0">
                          <a:latin typeface="+mn-ea"/>
                          <a:ea typeface="+mn-ea"/>
                        </a:rPr>
                        <a:t>23</a:t>
                      </a:r>
                      <a:r>
                        <a:rPr kumimoji="1" lang="ja-JP" altLang="en-US" sz="700" spc="0" dirty="0">
                          <a:latin typeface="+mn-ea"/>
                          <a:ea typeface="+mn-ea"/>
                        </a:rPr>
                        <a:t>価 （</a:t>
                      </a:r>
                      <a:r>
                        <a:rPr kumimoji="1" lang="en-US" altLang="ja-JP" sz="700" spc="0" dirty="0">
                          <a:latin typeface="+mn-ea"/>
                          <a:ea typeface="+mn-ea"/>
                        </a:rPr>
                        <a:t>PPSV23</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en-US" altLang="ja-JP" sz="700" spc="0" dirty="0">
                          <a:latin typeface="+mn-ea"/>
                          <a:ea typeface="+mn-ea"/>
                        </a:rPr>
                        <a:t>23</a:t>
                      </a:r>
                      <a:r>
                        <a:rPr kumimoji="1" lang="ja-JP" altLang="en-US" sz="700" spc="0" dirty="0">
                          <a:latin typeface="+mn-ea"/>
                          <a:ea typeface="+mn-ea"/>
                        </a:rPr>
                        <a:t>価莢膜ポリサッカライド</a:t>
                      </a:r>
                    </a:p>
                    <a:p>
                      <a:pPr algn="l"/>
                      <a:r>
                        <a:rPr kumimoji="1" lang="ja-JP" altLang="en-US" sz="700" spc="0" dirty="0">
                          <a:latin typeface="+mn-ea"/>
                          <a:ea typeface="+mn-ea"/>
                        </a:rPr>
                        <a:t>（ニューモバックス</a:t>
                      </a:r>
                      <a:r>
                        <a:rPr kumimoji="1" lang="en-US" altLang="ja-JP" sz="700" spc="0" dirty="0">
                          <a:latin typeface="+mn-ea"/>
                          <a:ea typeface="+mn-ea"/>
                        </a:rPr>
                        <a:t>NP</a:t>
                      </a:r>
                      <a:r>
                        <a:rPr kumimoji="1" lang="ja-JP" altLang="en-US" sz="700"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spc="0" dirty="0">
                          <a:latin typeface="+mn-ea"/>
                          <a:ea typeface="+mn-ea"/>
                        </a:rPr>
                        <a:t>1</a:t>
                      </a:r>
                      <a:r>
                        <a:rPr kumimoji="1" lang="en-US" altLang="ja-JP" sz="700" b="1" spc="0" dirty="0">
                          <a:latin typeface="+mn-ea"/>
                          <a:ea typeface="+mn-ea"/>
                        </a:rPr>
                        <a:t>3</a:t>
                      </a:r>
                      <a:r>
                        <a:rPr kumimoji="1" lang="ja-JP" altLang="en-US" sz="700" spc="0" dirty="0">
                          <a:latin typeface="+mn-ea"/>
                          <a:ea typeface="+mn-ea"/>
                        </a:rPr>
                        <a:t>価 （</a:t>
                      </a:r>
                      <a:r>
                        <a:rPr kumimoji="1" lang="en-US" altLang="ja-JP" sz="700" spc="0" dirty="0">
                          <a:latin typeface="+mn-ea"/>
                          <a:ea typeface="+mn-ea"/>
                        </a:rPr>
                        <a:t>PCV13</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13</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3383335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b="1" spc="0" dirty="0">
                          <a:latin typeface="+mn-ea"/>
                          <a:ea typeface="+mn-ea"/>
                        </a:rPr>
                        <a:t>15</a:t>
                      </a:r>
                      <a:r>
                        <a:rPr kumimoji="1" lang="ja-JP" altLang="en-US" sz="700" spc="0" dirty="0">
                          <a:latin typeface="+mn-ea"/>
                          <a:ea typeface="+mn-ea"/>
                        </a:rPr>
                        <a:t>価 （</a:t>
                      </a:r>
                      <a:r>
                        <a:rPr kumimoji="1" lang="en-US" altLang="ja-JP" sz="700" spc="0" dirty="0">
                          <a:latin typeface="+mn-ea"/>
                          <a:ea typeface="+mn-ea"/>
                        </a:rPr>
                        <a:t>PCV15</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15</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08436551"/>
                  </a:ext>
                </a:extLst>
              </a:tr>
              <a:tr h="229428">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肺炎球菌　</a:t>
                      </a:r>
                      <a:r>
                        <a:rPr kumimoji="1" lang="en-US" altLang="ja-JP" sz="700" b="1" spc="0" dirty="0">
                          <a:latin typeface="+mn-ea"/>
                          <a:ea typeface="+mn-ea"/>
                        </a:rPr>
                        <a:t>20</a:t>
                      </a:r>
                      <a:r>
                        <a:rPr kumimoji="1" lang="ja-JP" altLang="en-US" sz="700" spc="0" dirty="0">
                          <a:latin typeface="+mn-ea"/>
                          <a:ea typeface="+mn-ea"/>
                        </a:rPr>
                        <a:t>価 （</a:t>
                      </a:r>
                      <a:r>
                        <a:rPr kumimoji="1" lang="en-US" altLang="ja-JP" sz="700" spc="0" dirty="0">
                          <a:latin typeface="+mn-ea"/>
                          <a:ea typeface="+mn-ea"/>
                        </a:rPr>
                        <a:t>PCV20</a:t>
                      </a:r>
                      <a:r>
                        <a:rPr kumimoji="1" lang="ja-JP" altLang="en-US" sz="700" spc="0" dirty="0">
                          <a:latin typeface="+mn-ea"/>
                          <a:ea typeface="+mn-ea"/>
                        </a:rPr>
                        <a:t>）</a:t>
                      </a:r>
                      <a:endParaRPr kumimoji="1" lang="en-US" altLang="ja-JP" sz="70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20</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61831702"/>
                  </a:ext>
                </a:extLst>
              </a:tr>
              <a:tr h="175674">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0" spc="0" dirty="0">
                          <a:latin typeface="+mn-ea"/>
                          <a:ea typeface="+mn-ea"/>
                        </a:rPr>
                        <a:t>肺炎球菌　</a:t>
                      </a:r>
                      <a:r>
                        <a:rPr kumimoji="1" lang="en-US" altLang="ja-JP" sz="700" b="0" spc="0" dirty="0">
                          <a:latin typeface="+mn-ea"/>
                          <a:ea typeface="+mn-ea"/>
                        </a:rPr>
                        <a:t>21</a:t>
                      </a:r>
                      <a:r>
                        <a:rPr kumimoji="1" lang="ja-JP" altLang="en-US" sz="700" b="0" spc="0" dirty="0">
                          <a:latin typeface="+mn-ea"/>
                          <a:ea typeface="+mn-ea"/>
                        </a:rPr>
                        <a:t>価 </a:t>
                      </a:r>
                      <a:r>
                        <a:rPr kumimoji="1" lang="en-US" altLang="ja-JP" sz="700" b="0" spc="0" dirty="0">
                          <a:latin typeface="+mn-ea"/>
                          <a:ea typeface="+mn-ea"/>
                        </a:rPr>
                        <a:t>(PCV21)</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r>
                        <a:rPr kumimoji="1" lang="en-US" altLang="ja-JP" sz="700" spc="0" dirty="0">
                          <a:latin typeface="+mn-ea"/>
                          <a:ea typeface="+mn-ea"/>
                        </a:rPr>
                        <a:t>21</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6189431"/>
                  </a:ext>
                </a:extLst>
              </a:tr>
              <a:tr h="0">
                <a:tc gridSpan="5">
                  <a:txBody>
                    <a:bodyPr/>
                    <a:lstStyle/>
                    <a:p>
                      <a:pPr algn="l"/>
                      <a:r>
                        <a:rPr kumimoji="1" lang="ja-JP" altLang="en-US" sz="900" b="0" spc="0" dirty="0">
                          <a:solidFill>
                            <a:schemeClr val="bg1"/>
                          </a:solidFill>
                          <a:latin typeface="+mn-ea"/>
                          <a:ea typeface="+mn-ea"/>
                        </a:rPr>
                        <a:t>２</a:t>
                      </a:r>
                      <a:r>
                        <a:rPr kumimoji="1" lang="en-US" altLang="ja-JP" sz="900" b="0" spc="0" dirty="0">
                          <a:solidFill>
                            <a:schemeClr val="bg1"/>
                          </a:solidFill>
                          <a:latin typeface="+mn-ea"/>
                          <a:ea typeface="+mn-ea"/>
                        </a:rPr>
                        <a:t>. </a:t>
                      </a:r>
                      <a:r>
                        <a:rPr kumimoji="1" lang="ja-JP" altLang="en-US" sz="900" b="0" spc="0" dirty="0">
                          <a:solidFill>
                            <a:schemeClr val="bg1"/>
                          </a:solidFill>
                          <a:latin typeface="+mn-ea"/>
                          <a:ea typeface="+mn-ea"/>
                        </a:rPr>
                        <a:t>  ジフテリア　・　百日せき　・　破傷風　・　ポリオ</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a:txBody>
                    <a:bodyPr/>
                    <a:lstStyle/>
                    <a:p>
                      <a:pPr algn="l"/>
                      <a:r>
                        <a:rPr kumimoji="1" lang="ja-JP" altLang="en-US" sz="700" b="1" spc="0" dirty="0">
                          <a:latin typeface="+mn-ea"/>
                          <a:ea typeface="+mn-ea"/>
                        </a:rPr>
                        <a:t>２種混合：</a:t>
                      </a:r>
                      <a:r>
                        <a:rPr kumimoji="1" lang="en-US" altLang="ja-JP" sz="700" b="1" spc="0" dirty="0">
                          <a:latin typeface="+mn-ea"/>
                          <a:ea typeface="+mn-ea"/>
                        </a:rPr>
                        <a:t>DT</a:t>
                      </a:r>
                      <a:endParaRPr kumimoji="1" lang="ja-JP" altLang="en-US"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700" spc="0" dirty="0">
                          <a:latin typeface="+mn-ea"/>
                          <a:ea typeface="+mn-ea"/>
                        </a:rPr>
                        <a:t>DT</a:t>
                      </a:r>
                      <a:r>
                        <a:rPr kumimoji="1" lang="ja-JP" altLang="en-US" sz="700" spc="0" dirty="0">
                          <a:latin typeface="+mn-ea"/>
                          <a:ea typeface="+mn-ea"/>
                        </a:rPr>
                        <a:t>ビック</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54000">
                <a:tc>
                  <a:txBody>
                    <a:bodyPr/>
                    <a:lstStyle/>
                    <a:p>
                      <a:pPr algn="l"/>
                      <a:r>
                        <a:rPr kumimoji="1" lang="ja-JP" altLang="en-US" sz="700" b="1" spc="0" dirty="0">
                          <a:latin typeface="+mn-ea"/>
                          <a:ea typeface="+mn-ea"/>
                        </a:rPr>
                        <a:t>３種混合：</a:t>
                      </a:r>
                      <a:r>
                        <a:rPr kumimoji="1" lang="en-US" altLang="ja-JP" sz="700" b="1" spc="0" dirty="0">
                          <a:latin typeface="+mn-ea"/>
                          <a:ea typeface="+mn-ea"/>
                        </a:rPr>
                        <a:t>DPT</a:t>
                      </a:r>
                      <a:endParaRPr kumimoji="1" lang="ja-JP" altLang="en-US"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u="none" strike="noStrike" dirty="0">
                          <a:effectLst/>
                          <a:latin typeface="+mn-ea"/>
                          <a:ea typeface="+mn-ea"/>
                        </a:rPr>
                        <a:t>トリビック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554820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IPV (</a:t>
                      </a:r>
                      <a:r>
                        <a:rPr kumimoji="1" lang="ja-JP" altLang="en-US" sz="700" b="1" spc="0" dirty="0">
                          <a:latin typeface="+mn-ea"/>
                          <a:ea typeface="+mn-ea"/>
                        </a:rPr>
                        <a:t>不活化ポリオワクチン</a:t>
                      </a:r>
                      <a:r>
                        <a:rPr kumimoji="1" lang="en-US" altLang="ja-JP" sz="700" b="1" spc="0" dirty="0">
                          <a:latin typeface="+mn-ea"/>
                          <a:ea typeface="+mn-ea"/>
                        </a:rPr>
                        <a:t>)</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イモバックスポリオ</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94620952"/>
                  </a:ext>
                </a:extLst>
              </a:tr>
              <a:tr h="216000">
                <a:tc>
                  <a:txBody>
                    <a:bodyPr/>
                    <a:lstStyle/>
                    <a:p>
                      <a:pPr algn="l"/>
                      <a:r>
                        <a:rPr kumimoji="1" lang="ja-JP" altLang="en-US" sz="700" b="1" spc="0" dirty="0">
                          <a:latin typeface="+mn-ea"/>
                          <a:ea typeface="+mn-ea"/>
                        </a:rPr>
                        <a:t>ポリオ　経口生ワクチン （</a:t>
                      </a:r>
                      <a:r>
                        <a:rPr kumimoji="1" lang="en-US" altLang="ja-JP" sz="700" b="1" spc="0" dirty="0">
                          <a:latin typeface="+mn-ea"/>
                          <a:ea typeface="+mn-ea"/>
                        </a:rPr>
                        <a:t>OPV</a:t>
                      </a:r>
                      <a:r>
                        <a:rPr kumimoji="1" lang="ja-JP" altLang="en-US" sz="700" b="1" spc="0" dirty="0">
                          <a:latin typeface="+mn-ea"/>
                          <a:ea typeface="+mn-ea"/>
                        </a:rPr>
                        <a:t>）</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39128000"/>
                  </a:ext>
                </a:extLst>
              </a:tr>
              <a:tr h="154000">
                <a:tc gridSpan="5">
                  <a:txBody>
                    <a:bodyPr/>
                    <a:lstStyle/>
                    <a:p>
                      <a:pPr algn="l"/>
                      <a:r>
                        <a:rPr kumimoji="1" lang="en-US" altLang="ja-JP" sz="900" b="1" spc="0" dirty="0">
                          <a:solidFill>
                            <a:schemeClr val="bg1"/>
                          </a:solidFill>
                          <a:latin typeface="+mn-ea"/>
                          <a:ea typeface="+mn-ea"/>
                        </a:rPr>
                        <a:t>3.</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MR</a:t>
                      </a:r>
                      <a:r>
                        <a:rPr kumimoji="1" lang="ja-JP" altLang="en-US" sz="900" b="1" spc="0" dirty="0">
                          <a:solidFill>
                            <a:schemeClr val="bg1"/>
                          </a:solidFill>
                          <a:latin typeface="+mn-ea"/>
                          <a:ea typeface="+mn-ea"/>
                        </a:rPr>
                        <a:t>　・　風しん　・　麻しん</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a:txBody>
                    <a:bodyPr/>
                    <a:lstStyle/>
                    <a:p>
                      <a:pPr algn="l"/>
                      <a:r>
                        <a:rPr kumimoji="1" lang="ja-JP" altLang="en-US" sz="700" b="1" spc="0" dirty="0">
                          <a:latin typeface="+mn-ea"/>
                          <a:ea typeface="+mn-ea"/>
                        </a:rPr>
                        <a:t>風しん・麻しん混合 （</a:t>
                      </a:r>
                      <a:r>
                        <a:rPr kumimoji="1" lang="en-US" altLang="ja-JP" sz="700" b="1" spc="0" dirty="0">
                          <a:latin typeface="+mn-ea"/>
                          <a:ea typeface="+mn-ea"/>
                        </a:rPr>
                        <a:t>MR</a:t>
                      </a:r>
                      <a:r>
                        <a:rPr kumimoji="1" lang="ja-JP" altLang="en-US" sz="700" b="1" spc="0" dirty="0">
                          <a:latin typeface="+mn-ea"/>
                          <a:ea typeface="+mn-ea"/>
                        </a:rPr>
                        <a:t>）</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u="none" strike="noStrike" dirty="0">
                          <a:effectLst/>
                          <a:latin typeface="+mn-ea"/>
                          <a:ea typeface="+mn-ea"/>
                        </a:rPr>
                        <a:t>ミールビック、</a:t>
                      </a:r>
                      <a:br>
                        <a:rPr lang="ja-JP" altLang="en-US" sz="700" u="none" strike="noStrike" dirty="0">
                          <a:effectLst/>
                          <a:latin typeface="+mn-ea"/>
                          <a:ea typeface="+mn-ea"/>
                        </a:rPr>
                      </a:br>
                      <a:r>
                        <a:rPr lang="ja-JP" altLang="en-US" sz="700" u="none" strike="noStrike" dirty="0">
                          <a:effectLst/>
                          <a:latin typeface="+mn-ea"/>
                          <a:ea typeface="+mn-ea"/>
                        </a:rPr>
                        <a:t>はしか風しん混合生ワクチン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154000">
                <a:tc>
                  <a:txBody>
                    <a:bodyPr/>
                    <a:lstStyle/>
                    <a:p>
                      <a:pPr algn="l"/>
                      <a:r>
                        <a:rPr kumimoji="1" lang="ja-JP" altLang="en-US" sz="700" b="1" spc="0" dirty="0">
                          <a:latin typeface="+mn-ea"/>
                          <a:ea typeface="+mn-ea"/>
                        </a:rPr>
                        <a:t>風しん・麻しん・ムンプス混合 （</a:t>
                      </a:r>
                      <a:r>
                        <a:rPr kumimoji="1" lang="en-US" altLang="ja-JP" sz="700" b="1" spc="0" dirty="0">
                          <a:latin typeface="+mn-ea"/>
                          <a:ea typeface="+mn-ea"/>
                        </a:rPr>
                        <a:t>MMR</a:t>
                      </a:r>
                      <a:r>
                        <a:rPr kumimoji="1" lang="ja-JP" altLang="en-US" sz="700" b="1" spc="0" dirty="0">
                          <a:latin typeface="+mn-ea"/>
                          <a:ea typeface="+mn-ea"/>
                        </a:rPr>
                        <a:t>）</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rPr>
                        <a:t>ミムリット（</a:t>
                      </a:r>
                      <a:r>
                        <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rPr>
                        <a:t>2026</a:t>
                      </a:r>
                      <a:r>
                        <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rPr>
                        <a:t>年～）</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68415265"/>
                  </a:ext>
                </a:extLst>
              </a:tr>
              <a:tr h="0">
                <a:tc>
                  <a:txBody>
                    <a:bodyPr/>
                    <a:lstStyle/>
                    <a:p>
                      <a:pPr algn="l"/>
                      <a:r>
                        <a:rPr kumimoji="1" lang="ja-JP" altLang="en-US" sz="700" b="1" spc="0" dirty="0">
                          <a:latin typeface="+mn-ea"/>
                          <a:ea typeface="+mn-ea"/>
                        </a:rPr>
                        <a:t>風しん</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154000">
                <a:tc>
                  <a:txBody>
                    <a:bodyPr/>
                    <a:lstStyle/>
                    <a:p>
                      <a:pPr algn="l"/>
                      <a:r>
                        <a:rPr kumimoji="1" lang="ja-JP" altLang="en-US" sz="700" b="1" spc="0" dirty="0">
                          <a:latin typeface="+mn-ea"/>
                          <a:ea typeface="+mn-ea"/>
                        </a:rPr>
                        <a:t>麻しん （はしか）		</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154000">
                <a:tc gridSpan="5">
                  <a:txBody>
                    <a:bodyPr/>
                    <a:lstStyle/>
                    <a:p>
                      <a:pPr algn="l"/>
                      <a:r>
                        <a:rPr kumimoji="1" lang="en-US" altLang="ja-JP" sz="900" b="1" spc="0" dirty="0">
                          <a:solidFill>
                            <a:schemeClr val="bg1"/>
                          </a:solidFill>
                          <a:latin typeface="+mn-ea"/>
                          <a:ea typeface="+mn-ea"/>
                        </a:rPr>
                        <a:t>4.</a:t>
                      </a:r>
                      <a:r>
                        <a:rPr kumimoji="1" lang="ja-JP" altLang="en-US" sz="900" b="1" spc="0" dirty="0">
                          <a:solidFill>
                            <a:schemeClr val="bg1"/>
                          </a:solidFill>
                          <a:latin typeface="+mn-ea"/>
                          <a:ea typeface="+mn-ea"/>
                        </a:rPr>
                        <a:t>  帯状疱疹 </a:t>
                      </a:r>
                      <a:r>
                        <a:rPr kumimoji="1" lang="ja-JP" altLang="en-US" sz="1000" b="1" spc="0" dirty="0">
                          <a:solidFill>
                            <a:schemeClr val="bg1"/>
                          </a:solidFill>
                          <a:latin typeface="+mn-ea"/>
                          <a:ea typeface="+mn-ea"/>
                        </a:rPr>
                        <a:t>（</a:t>
                      </a:r>
                      <a:r>
                        <a:rPr kumimoji="1" lang="en-US" altLang="ja-JP" sz="900" spc="0" dirty="0">
                          <a:solidFill>
                            <a:schemeClr val="bg1"/>
                          </a:solidFill>
                          <a:latin typeface="+mn-ea"/>
                          <a:ea typeface="+mn-ea"/>
                        </a:rPr>
                        <a:t>※ </a:t>
                      </a:r>
                      <a:r>
                        <a:rPr kumimoji="1" lang="ja-JP" altLang="en-US" sz="900" spc="0" dirty="0">
                          <a:solidFill>
                            <a:schemeClr val="bg1"/>
                          </a:solidFill>
                          <a:latin typeface="+mn-ea"/>
                          <a:ea typeface="+mn-ea"/>
                        </a:rPr>
                        <a:t>主に</a:t>
                      </a:r>
                      <a:r>
                        <a:rPr kumimoji="1" lang="en-US" altLang="ja-JP" sz="900" spc="0" dirty="0">
                          <a:solidFill>
                            <a:schemeClr val="bg1"/>
                          </a:solidFill>
                          <a:latin typeface="+mn-ea"/>
                          <a:ea typeface="+mn-ea"/>
                        </a:rPr>
                        <a:t>65</a:t>
                      </a:r>
                      <a:r>
                        <a:rPr kumimoji="1" lang="ja-JP" altLang="en-US" sz="900" spc="0" dirty="0">
                          <a:solidFill>
                            <a:schemeClr val="bg1"/>
                          </a:solidFill>
                          <a:latin typeface="+mn-ea"/>
                          <a:ea typeface="+mn-ea"/>
                        </a:rPr>
                        <a:t>歳以上を対象とした定期接種</a:t>
                      </a:r>
                      <a:r>
                        <a:rPr kumimoji="1" lang="ja-JP" altLang="en-US" sz="1000" b="1" spc="0" dirty="0">
                          <a:solidFill>
                            <a:schemeClr val="bg1"/>
                          </a:solidFill>
                          <a:latin typeface="+mn-ea"/>
                          <a:ea typeface="+mn-ea"/>
                        </a:rPr>
                        <a:t>）</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700" spc="0" dirty="0"/>
                    </a:p>
                  </a:txBody>
                  <a:tcPr anchor="ctr"/>
                </a:tc>
                <a:extLst>
                  <a:ext uri="{0D108BD9-81ED-4DB2-BD59-A6C34878D82A}">
                    <a16:rowId xmlns:a16="http://schemas.microsoft.com/office/drawing/2014/main" val="1990962850"/>
                  </a:ext>
                </a:extLst>
              </a:tr>
              <a:tr h="154000">
                <a:tc>
                  <a:txBody>
                    <a:bodyPr/>
                    <a:lstStyle/>
                    <a:p>
                      <a:pPr algn="l"/>
                      <a:r>
                        <a:rPr kumimoji="1" lang="ja-JP" altLang="en-US" sz="700" b="1" spc="0" dirty="0">
                          <a:latin typeface="+mn-ea"/>
                          <a:ea typeface="+mn-ea"/>
                        </a:rPr>
                        <a:t>帯状疱疹 生ワクチン</a:t>
                      </a:r>
                      <a:endParaRPr kumimoji="1" lang="en-US" altLang="ja-JP" sz="700" b="1" spc="0" dirty="0">
                        <a:latin typeface="+mn-ea"/>
                        <a:ea typeface="+mn-ea"/>
                      </a:endParaRPr>
                    </a:p>
                    <a:p>
                      <a:pPr algn="l"/>
                      <a:r>
                        <a:rPr kumimoji="1" lang="ja-JP" altLang="en-US" sz="700" b="0" spc="0" dirty="0">
                          <a:latin typeface="+mn-ea"/>
                          <a:ea typeface="+mn-ea"/>
                        </a:rPr>
                        <a:t>通常</a:t>
                      </a:r>
                      <a:r>
                        <a:rPr kumimoji="1" lang="en-US" altLang="ja-JP" sz="700" b="0" spc="0" dirty="0">
                          <a:latin typeface="+mn-ea"/>
                          <a:ea typeface="+mn-ea"/>
                        </a:rPr>
                        <a:t>1</a:t>
                      </a:r>
                      <a:r>
                        <a:rPr kumimoji="1" lang="ja-JP" altLang="en-US" sz="700" b="0" spc="0" dirty="0">
                          <a:latin typeface="+mn-ea"/>
                          <a:ea typeface="+mn-ea"/>
                        </a:rPr>
                        <a:t>回接種</a:t>
                      </a:r>
                      <a:endParaRPr kumimoji="1" lang="en-US" altLang="ja-JP" sz="700" b="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ビケン</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0441986"/>
                  </a:ext>
                </a:extLst>
              </a:tr>
              <a:tr h="154000">
                <a:tc>
                  <a:txBody>
                    <a:bodyPr/>
                    <a:lstStyle/>
                    <a:p>
                      <a:pPr algn="l"/>
                      <a:r>
                        <a:rPr kumimoji="1" lang="ja-JP" altLang="en-US" sz="700" b="1" spc="0" dirty="0">
                          <a:latin typeface="+mn-ea"/>
                          <a:ea typeface="+mn-ea"/>
                        </a:rPr>
                        <a:t>帯状疱疹 不活化ワクチン</a:t>
                      </a:r>
                      <a:endParaRPr kumimoji="1" lang="en-US" altLang="ja-JP" sz="700" b="1" spc="0" dirty="0">
                        <a:latin typeface="+mn-ea"/>
                        <a:ea typeface="+mn-ea"/>
                      </a:endParaRPr>
                    </a:p>
                    <a:p>
                      <a:pPr algn="l"/>
                      <a:r>
                        <a:rPr kumimoji="1" lang="ja-JP" altLang="en-US" sz="700" b="0" spc="0" dirty="0">
                          <a:latin typeface="+mn-ea"/>
                          <a:ea typeface="+mn-ea"/>
                        </a:rPr>
                        <a:t>通常</a:t>
                      </a:r>
                      <a:r>
                        <a:rPr kumimoji="1" lang="en-US" altLang="ja-JP" sz="700" b="0" spc="0" dirty="0">
                          <a:solidFill>
                            <a:schemeClr val="tx1"/>
                          </a:solidFill>
                          <a:latin typeface="+mn-ea"/>
                          <a:ea typeface="+mn-ea"/>
                        </a:rPr>
                        <a:t>2</a:t>
                      </a:r>
                      <a:r>
                        <a:rPr kumimoji="1" lang="ja-JP" altLang="en-US" sz="700" b="0" spc="0" dirty="0">
                          <a:solidFill>
                            <a:schemeClr val="tx1"/>
                          </a:solidFill>
                          <a:latin typeface="+mn-ea"/>
                          <a:ea typeface="+mn-ea"/>
                        </a:rPr>
                        <a:t>か月間隔で</a:t>
                      </a:r>
                      <a:r>
                        <a:rPr kumimoji="1" lang="en-US" altLang="ja-JP" sz="700" b="0" spc="0" dirty="0">
                          <a:latin typeface="+mn-ea"/>
                          <a:ea typeface="+mn-ea"/>
                        </a:rPr>
                        <a:t>2</a:t>
                      </a:r>
                      <a:r>
                        <a:rPr kumimoji="1" lang="ja-JP" altLang="en-US" sz="700" b="0" spc="0" dirty="0">
                          <a:latin typeface="+mn-ea"/>
                          <a:ea typeface="+mn-ea"/>
                        </a:rPr>
                        <a:t>回接種</a:t>
                      </a:r>
                      <a:endParaRPr kumimoji="1" lang="en-US" altLang="ja-JP" sz="700" b="0"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シングリックス</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5765769"/>
                  </a:ext>
                </a:extLst>
              </a:tr>
              <a:tr h="154000">
                <a:tc gridSpan="5">
                  <a:txBody>
                    <a:bodyPr/>
                    <a:lstStyle/>
                    <a:p>
                      <a:pPr algn="l"/>
                      <a:r>
                        <a:rPr kumimoji="1" lang="en-US" altLang="ja-JP" sz="900" b="1" spc="0" dirty="0">
                          <a:solidFill>
                            <a:schemeClr val="bg1"/>
                          </a:solidFill>
                          <a:latin typeface="+mn-ea"/>
                          <a:ea typeface="+mn-ea"/>
                        </a:rPr>
                        <a:t>5.</a:t>
                      </a:r>
                      <a:r>
                        <a:rPr kumimoji="1" lang="ja-JP" altLang="en-US" sz="900" b="1" spc="0" dirty="0">
                          <a:solidFill>
                            <a:schemeClr val="bg1"/>
                          </a:solidFill>
                          <a:latin typeface="+mn-ea"/>
                          <a:ea typeface="+mn-ea"/>
                        </a:rPr>
                        <a:t>  日本脳炎</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tcPr>
                </a:tc>
                <a:tc hMerge="1">
                  <a:txBody>
                    <a:bodyPr/>
                    <a:lstStyle/>
                    <a:p>
                      <a:pPr algn="l"/>
                      <a:endParaRPr kumimoji="1" lang="ja-JP" altLang="en-US" sz="800" spc="0" dirty="0"/>
                    </a:p>
                  </a:txBody>
                  <a:tcPr anchor="ctr"/>
                </a:tc>
                <a:tc hMerge="1">
                  <a:txBody>
                    <a:bodyPr/>
                    <a:lstStyle/>
                    <a:p>
                      <a:pPr algn="l"/>
                      <a:endParaRPr kumimoji="1" lang="ja-JP" altLang="en-US" sz="800" spc="0" dirty="0"/>
                    </a:p>
                  </a:txBody>
                  <a:tcPr anchor="ctr"/>
                </a:tc>
                <a:tc hMerge="1">
                  <a:txBody>
                    <a:bodyPr/>
                    <a:lstStyle/>
                    <a:p>
                      <a:pPr algn="l"/>
                      <a:endParaRPr kumimoji="1" lang="ja-JP" altLang="en-US" sz="700" spc="0" dirty="0"/>
                    </a:p>
                  </a:txBody>
                  <a:tcPr anchor="ctr"/>
                </a:tc>
                <a:extLst>
                  <a:ext uri="{0D108BD9-81ED-4DB2-BD59-A6C34878D82A}">
                    <a16:rowId xmlns:a16="http://schemas.microsoft.com/office/drawing/2014/main" val="2681693799"/>
                  </a:ext>
                </a:extLst>
              </a:tr>
              <a:tr h="154000">
                <a:tc>
                  <a:txBody>
                    <a:bodyPr/>
                    <a:lstStyle/>
                    <a:p>
                      <a:pPr algn="l"/>
                      <a:r>
                        <a:rPr kumimoji="1" lang="ja-JP" altLang="en-US" sz="700" b="1" spc="0" dirty="0">
                          <a:latin typeface="+mn-ea"/>
                          <a:ea typeface="+mn-ea"/>
                        </a:rPr>
                        <a:t>日本脳炎</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エンセバック、ジェービック</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44574487"/>
                  </a:ext>
                </a:extLst>
              </a:tr>
              <a:tr h="154000">
                <a:tc gridSpan="5">
                  <a:txBody>
                    <a:bodyPr/>
                    <a:lstStyle/>
                    <a:p>
                      <a:pPr algn="l"/>
                      <a:r>
                        <a:rPr kumimoji="1" lang="en-US" altLang="ja-JP" sz="900" b="1" spc="0" dirty="0">
                          <a:solidFill>
                            <a:schemeClr val="bg1"/>
                          </a:solidFill>
                          <a:latin typeface="+mn-ea"/>
                          <a:ea typeface="+mn-ea"/>
                        </a:rPr>
                        <a:t>6.</a:t>
                      </a:r>
                      <a:r>
                        <a:rPr kumimoji="1" lang="ja-JP" altLang="en-US" sz="900" b="1" spc="0" dirty="0">
                          <a:solidFill>
                            <a:schemeClr val="bg1"/>
                          </a:solidFill>
                          <a:latin typeface="+mn-ea"/>
                          <a:ea typeface="+mn-ea"/>
                        </a:rPr>
                        <a:t>　ヒトパピローマウイルス感染症</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tcPr>
                </a:tc>
                <a:tc hMerge="1">
                  <a:txBody>
                    <a:bodyPr/>
                    <a:lstStyle/>
                    <a:p>
                      <a:pPr algn="l"/>
                      <a:endParaRPr kumimoji="1" lang="ja-JP" altLang="en-US" sz="1000" spc="0" dirty="0"/>
                    </a:p>
                  </a:txBody>
                  <a:tcPr anchor="ctr"/>
                </a:tc>
                <a:tc hMerge="1">
                  <a:txBody>
                    <a:bodyPr/>
                    <a:lstStyle/>
                    <a:p>
                      <a:pPr algn="l"/>
                      <a:endParaRPr kumimoji="1" lang="ja-JP" altLang="en-US" sz="1000" spc="0" dirty="0"/>
                    </a:p>
                  </a:txBody>
                  <a:tcPr anchor="ctr"/>
                </a:tc>
                <a:tc hMerge="1">
                  <a:txBody>
                    <a:bodyPr/>
                    <a:lstStyle/>
                    <a:p>
                      <a:pPr algn="l"/>
                      <a:endParaRPr kumimoji="1" lang="ja-JP" altLang="en-US" sz="1000" spc="0" dirty="0"/>
                    </a:p>
                  </a:txBody>
                  <a:tcPr anchor="ctr">
                    <a:solidFill>
                      <a:schemeClr val="bg1">
                        <a:lumMod val="85000"/>
                      </a:schemeClr>
                    </a:solidFill>
                  </a:tcPr>
                </a:tc>
                <a:extLst>
                  <a:ext uri="{0D108BD9-81ED-4DB2-BD59-A6C34878D82A}">
                    <a16:rowId xmlns:a16="http://schemas.microsoft.com/office/drawing/2014/main" val="193729094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2</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サーバリックス</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277986"/>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4</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67019" rtl="0" eaLnBrk="1" fontAlgn="ctr"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rgbClr val="000000"/>
                          </a:solidFill>
                          <a:effectLst/>
                          <a:uLnTx/>
                          <a:uFillTx/>
                          <a:latin typeface="+mn-ea"/>
                          <a:ea typeface="+mn-ea"/>
                          <a:cs typeface="+mn-cs"/>
                        </a:rPr>
                        <a:t>ガーダシル</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577377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9</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b="0" spc="0" dirty="0">
                          <a:latin typeface="+mn-ea"/>
                          <a:ea typeface="+mn-ea"/>
                        </a:rPr>
                        <a:t>シルガード</a:t>
                      </a: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7625899"/>
                  </a:ext>
                </a:extLst>
              </a:tr>
              <a:tr h="154000">
                <a:tc gridSpan="5">
                  <a:txBody>
                    <a:bodyPr/>
                    <a:lstStyle/>
                    <a:p>
                      <a:pPr algn="l"/>
                      <a:r>
                        <a:rPr kumimoji="1" lang="en-US" altLang="ja-JP" sz="900" b="1" spc="0" dirty="0">
                          <a:solidFill>
                            <a:schemeClr val="bg1"/>
                          </a:solidFill>
                          <a:latin typeface="+mn-ea"/>
                          <a:ea typeface="+mn-ea"/>
                        </a:rPr>
                        <a:t>7.  </a:t>
                      </a:r>
                      <a:r>
                        <a:rPr kumimoji="1" lang="ja-JP" altLang="en-US" sz="900" b="1" spc="0" dirty="0">
                          <a:solidFill>
                            <a:schemeClr val="bg1"/>
                          </a:solidFill>
                          <a:latin typeface="+mn-ea"/>
                          <a:ea typeface="+mn-ea"/>
                        </a:rPr>
                        <a:t>インフルエンザ</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t>季節性インフルエンザ </a:t>
                      </a:r>
                      <a:r>
                        <a:rPr kumimoji="1" lang="en-US" altLang="ja-JP" sz="700" b="1" spc="0" dirty="0"/>
                        <a:t>2025/26</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t>2025</a:t>
                      </a:r>
                      <a:r>
                        <a:rPr kumimoji="1" lang="ja-JP" altLang="en-US" sz="700" b="1" spc="0" dirty="0"/>
                        <a:t>年</a:t>
                      </a:r>
                      <a:r>
                        <a:rPr kumimoji="1" lang="en-US" altLang="ja-JP" sz="700" b="1" spc="0" dirty="0"/>
                        <a:t>10</a:t>
                      </a:r>
                      <a:r>
                        <a:rPr kumimoji="1" lang="ja-JP" altLang="en-US" sz="700" b="1" spc="0" dirty="0"/>
                        <a:t>月から本日までの接種歴</a:t>
                      </a:r>
                      <a:endParaRPr kumimoji="1" lang="en-US" altLang="ja-JP" sz="500" b="1" spc="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latin typeface="+mn-ea"/>
                          <a:ea typeface="+mn-ea"/>
                        </a:rPr>
                        <a:t>―</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t>季節性インフルエンザ</a:t>
                      </a:r>
                      <a:r>
                        <a:rPr kumimoji="1" lang="en-US" altLang="ja-JP" sz="700" b="1" spc="0" dirty="0"/>
                        <a:t>(</a:t>
                      </a:r>
                      <a:r>
                        <a:rPr kumimoji="1" lang="ja-JP" altLang="en-US" sz="700" b="1" spc="0" dirty="0"/>
                        <a:t>不活化高容量</a:t>
                      </a:r>
                      <a:r>
                        <a:rPr kumimoji="1" lang="en-US" altLang="ja-JP" sz="700" b="1" spc="0" dirty="0"/>
                        <a:t>75</a:t>
                      </a:r>
                      <a:r>
                        <a:rPr kumimoji="1" lang="ja-JP" altLang="en-US" sz="700" b="1" spc="0" dirty="0"/>
                        <a:t>歳以上） </a:t>
                      </a:r>
                      <a:r>
                        <a:rPr kumimoji="1" lang="en-US" altLang="ja-JP" sz="700" b="1" spc="0" dirty="0"/>
                        <a:t>2025/26</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t>2025</a:t>
                      </a:r>
                      <a:r>
                        <a:rPr kumimoji="1" lang="ja-JP" altLang="en-US" sz="700" b="1" spc="0" dirty="0"/>
                        <a:t>年</a:t>
                      </a:r>
                      <a:r>
                        <a:rPr kumimoji="1" lang="en-US" altLang="ja-JP" sz="700" b="1" spc="0" dirty="0"/>
                        <a:t>10</a:t>
                      </a:r>
                      <a:r>
                        <a:rPr kumimoji="1" lang="ja-JP" altLang="en-US" sz="700" b="1" spc="0" dirty="0"/>
                        <a:t>月から本日までの接種歴</a:t>
                      </a:r>
                      <a:endParaRPr kumimoji="1" lang="en-US" altLang="ja-JP" sz="700" b="1" spc="0" dirty="0">
                        <a:solidFill>
                          <a:schemeClr val="tx1"/>
                        </a:solidFill>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26134668"/>
                  </a:ext>
                </a:extLst>
              </a:tr>
              <a:tr h="154000">
                <a:tc gridSpan="5">
                  <a:txBody>
                    <a:bodyPr/>
                    <a:lstStyle/>
                    <a:p>
                      <a:pPr algn="l"/>
                      <a:r>
                        <a:rPr kumimoji="1" lang="en-US" altLang="ja-JP" sz="900" b="1" spc="0" dirty="0">
                          <a:solidFill>
                            <a:schemeClr val="bg1"/>
                          </a:solidFill>
                          <a:latin typeface="+mn-ea"/>
                          <a:ea typeface="+mn-ea"/>
                        </a:rPr>
                        <a:t>8.  </a:t>
                      </a:r>
                      <a:r>
                        <a:rPr kumimoji="1" lang="ja-JP" altLang="en-US" sz="900" b="1" spc="0" dirty="0">
                          <a:solidFill>
                            <a:schemeClr val="bg1"/>
                          </a:solidFill>
                          <a:latin typeface="+mn-ea"/>
                          <a:ea typeface="+mn-ea"/>
                        </a:rPr>
                        <a:t>新型コロナウイルス感染症</a:t>
                      </a:r>
                      <a:endParaRPr kumimoji="1" lang="en-US" altLang="ja-JP" sz="900" b="1" spc="0" dirty="0">
                        <a:solidFill>
                          <a:schemeClr val="bg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7976059"/>
                  </a:ext>
                </a:extLst>
              </a:tr>
              <a:tr h="154000">
                <a:tc>
                  <a:txBody>
                    <a:bodyPr/>
                    <a:lstStyle/>
                    <a:p>
                      <a:pPr algn="l"/>
                      <a:r>
                        <a:rPr kumimoji="1" lang="ja-JP" altLang="en-US" sz="700" b="1" spc="0" dirty="0">
                          <a:latin typeface="+mn-ea"/>
                          <a:ea typeface="+mn-ea"/>
                        </a:rPr>
                        <a:t>特例臨時接種 （最大</a:t>
                      </a:r>
                      <a:r>
                        <a:rPr kumimoji="1" lang="en-US" altLang="ja-JP" sz="700" b="1" spc="0" dirty="0">
                          <a:latin typeface="+mn-ea"/>
                          <a:ea typeface="+mn-ea"/>
                        </a:rPr>
                        <a:t>7</a:t>
                      </a:r>
                      <a:r>
                        <a:rPr kumimoji="1" lang="ja-JP" altLang="en-US" sz="700" b="1" spc="0" dirty="0">
                          <a:latin typeface="+mn-ea"/>
                          <a:ea typeface="+mn-ea"/>
                        </a:rPr>
                        <a:t>回）</a:t>
                      </a:r>
                      <a:endParaRPr kumimoji="1" lang="en-US" altLang="ja-JP" sz="700" b="1" spc="0" dirty="0">
                        <a:latin typeface="+mn-ea"/>
                        <a:ea typeface="+mn-ea"/>
                      </a:endParaRPr>
                    </a:p>
                    <a:p>
                      <a:pPr algn="l"/>
                      <a:r>
                        <a:rPr kumimoji="1" lang="ja-JP" altLang="en-US" sz="700" b="1" spc="0" dirty="0">
                          <a:latin typeface="+mn-ea"/>
                          <a:ea typeface="+mn-ea"/>
                        </a:rPr>
                        <a:t>～</a:t>
                      </a:r>
                      <a:r>
                        <a:rPr kumimoji="1" lang="en-US" altLang="ja-JP" sz="700" b="1" spc="0" dirty="0">
                          <a:latin typeface="+mn-ea"/>
                          <a:ea typeface="+mn-ea"/>
                        </a:rPr>
                        <a:t>2024</a:t>
                      </a:r>
                      <a:r>
                        <a:rPr kumimoji="1" lang="ja-JP" altLang="en-US" sz="700" b="1" spc="0" dirty="0">
                          <a:latin typeface="+mn-ea"/>
                          <a:ea typeface="+mn-ea"/>
                        </a:rPr>
                        <a:t>年</a:t>
                      </a:r>
                      <a:r>
                        <a:rPr kumimoji="1" lang="en-US" altLang="ja-JP" sz="700" b="1" spc="0" dirty="0">
                          <a:latin typeface="+mn-ea"/>
                          <a:ea typeface="+mn-ea"/>
                        </a:rPr>
                        <a:t>3</a:t>
                      </a:r>
                      <a:r>
                        <a:rPr kumimoji="1" lang="ja-JP" altLang="en-US" sz="700" b="1" spc="0" dirty="0">
                          <a:latin typeface="+mn-ea"/>
                          <a:ea typeface="+mn-ea"/>
                        </a:rPr>
                        <a:t>月</a:t>
                      </a:r>
                      <a:r>
                        <a:rPr kumimoji="1" lang="en-US" altLang="ja-JP" sz="700" b="1" spc="0" dirty="0">
                          <a:latin typeface="+mn-ea"/>
                          <a:ea typeface="+mn-ea"/>
                        </a:rPr>
                        <a:t>31</a:t>
                      </a:r>
                      <a:r>
                        <a:rPr kumimoji="1" lang="ja-JP" altLang="en-US" sz="700" b="1" spc="0" dirty="0">
                          <a:latin typeface="+mn-ea"/>
                          <a:ea typeface="+mn-ea"/>
                        </a:rPr>
                        <a:t>日までの接種歴</a:t>
                      </a:r>
                      <a:endParaRPr kumimoji="1" lang="en-US" altLang="ja-JP" sz="700" b="1" spc="0" dirty="0">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latin typeface="+mn-ea"/>
                          <a:ea typeface="+mn-ea"/>
                        </a:rPr>
                        <a:t>―</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5626492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2025/26</a:t>
                      </a:r>
                      <a:r>
                        <a:rPr kumimoji="1" lang="ja-JP" altLang="en-US" sz="700" b="1" spc="0" dirty="0">
                          <a:latin typeface="+mn-ea"/>
                          <a:ea typeface="+mn-ea"/>
                        </a:rPr>
                        <a:t>シーズン</a:t>
                      </a:r>
                      <a:endParaRPr kumimoji="1" lang="en-US" altLang="ja-JP" sz="700" b="1" spc="0" dirty="0">
                        <a:latin typeface="+mn-ea"/>
                        <a:ea typeface="+mn-ea"/>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2025</a:t>
                      </a:r>
                      <a:r>
                        <a:rPr kumimoji="1" lang="ja-JP" altLang="en-US" sz="700" b="1" spc="0" dirty="0">
                          <a:latin typeface="+mn-ea"/>
                          <a:ea typeface="+mn-ea"/>
                        </a:rPr>
                        <a:t>年</a:t>
                      </a:r>
                      <a:r>
                        <a:rPr kumimoji="1" lang="en-US" altLang="ja-JP" sz="700" b="1" spc="0" dirty="0">
                          <a:latin typeface="+mn-ea"/>
                          <a:ea typeface="+mn-ea"/>
                        </a:rPr>
                        <a:t>10</a:t>
                      </a:r>
                      <a:r>
                        <a:rPr kumimoji="1" lang="ja-JP" altLang="en-US" sz="700" b="1" spc="0" dirty="0">
                          <a:latin typeface="+mn-ea"/>
                          <a:ea typeface="+mn-ea"/>
                        </a:rPr>
                        <a:t>月から本日までの接種歴</a:t>
                      </a:r>
                      <a:endParaRPr kumimoji="1" lang="en-US" altLang="ja-JP" sz="500" b="1" spc="0" dirty="0">
                        <a:solidFill>
                          <a:schemeClr val="tx1"/>
                        </a:solidFill>
                        <a:latin typeface="+mn-ea"/>
                        <a:ea typeface="+mn-ea"/>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solidFill>
                            <a:schemeClr val="tx1"/>
                          </a:solidFill>
                          <a:latin typeface="+mn-ea"/>
                          <a:ea typeface="+mn-ea"/>
                        </a:rPr>
                        <a:t>（</a:t>
                      </a:r>
                      <a:r>
                        <a:rPr kumimoji="1" lang="en-US" altLang="ja-JP" sz="600" spc="0" dirty="0">
                          <a:solidFill>
                            <a:schemeClr val="tx1"/>
                          </a:solidFill>
                          <a:latin typeface="+mn-ea"/>
                          <a:ea typeface="+mn-ea"/>
                        </a:rPr>
                        <a:t>※ </a:t>
                      </a:r>
                      <a:r>
                        <a:rPr kumimoji="1" lang="ja-JP" altLang="en-US" sz="600" spc="0" dirty="0">
                          <a:solidFill>
                            <a:schemeClr val="tx1"/>
                          </a:solidFill>
                          <a:latin typeface="+mn-ea"/>
                          <a:ea typeface="+mn-ea"/>
                        </a:rPr>
                        <a:t>主に</a:t>
                      </a:r>
                      <a:r>
                        <a:rPr kumimoji="1" lang="en-US" altLang="ja-JP" sz="600" spc="0" dirty="0">
                          <a:solidFill>
                            <a:schemeClr val="tx1"/>
                          </a:solidFill>
                          <a:latin typeface="+mn-ea"/>
                          <a:ea typeface="+mn-ea"/>
                        </a:rPr>
                        <a:t>65</a:t>
                      </a:r>
                      <a:r>
                        <a:rPr kumimoji="1" lang="ja-JP" altLang="en-US" sz="600" spc="0" dirty="0">
                          <a:solidFill>
                            <a:schemeClr val="tx1"/>
                          </a:solidFill>
                          <a:latin typeface="+mn-ea"/>
                          <a:ea typeface="+mn-ea"/>
                        </a:rPr>
                        <a:t>歳以上を対象とした定期接種</a:t>
                      </a:r>
                      <a:r>
                        <a:rPr kumimoji="1" lang="ja-JP" altLang="en-US" sz="700" b="1" spc="0" dirty="0">
                          <a:solidFill>
                            <a:schemeClr val="tx1"/>
                          </a:solidFill>
                          <a:latin typeface="+mn-ea"/>
                          <a:ea typeface="+mn-ea"/>
                        </a:rPr>
                        <a:t>）</a:t>
                      </a:r>
                      <a:endParaRPr kumimoji="1" lang="en-US" altLang="ja-JP" sz="700" b="1" spc="0" dirty="0">
                        <a:solidFill>
                          <a:schemeClr val="tx1"/>
                        </a:solidFill>
                        <a:latin typeface="+mn-ea"/>
                        <a:ea typeface="+mn-ea"/>
                      </a:endParaRPr>
                    </a:p>
                  </a:txBody>
                  <a:tcPr marL="45720" marR="4572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04390078"/>
                  </a:ext>
                </a:extLst>
              </a:tr>
            </a:tbl>
          </a:graphicData>
        </a:graphic>
      </p:graphicFrame>
      <p:sp>
        <p:nvSpPr>
          <p:cNvPr id="16" name="テキスト ボックス 15">
            <a:extLst>
              <a:ext uri="{FF2B5EF4-FFF2-40B4-BE49-F238E27FC236}">
                <a16:creationId xmlns:a16="http://schemas.microsoft.com/office/drawing/2014/main" id="{CBBAE75A-F248-CF58-6E1E-E27BDDFE0B6A}"/>
              </a:ext>
            </a:extLst>
          </p:cNvPr>
          <p:cNvSpPr txBox="1"/>
          <p:nvPr/>
        </p:nvSpPr>
        <p:spPr>
          <a:xfrm>
            <a:off x="2964840" y="9698050"/>
            <a:ext cx="1131720" cy="161583"/>
          </a:xfrm>
          <a:prstGeom prst="rect">
            <a:avLst/>
          </a:prstGeom>
          <a:noFill/>
        </p:spPr>
        <p:txBody>
          <a:bodyPr wrap="none" lIns="0" tIns="0" rIns="0" bIns="0" rtlCol="0">
            <a:spAutoFit/>
          </a:bodyPr>
          <a:lstStyle/>
          <a:p>
            <a:pPr algn="ctr"/>
            <a:r>
              <a:rPr lang="ja-JP" altLang="en-US" sz="1050" dirty="0"/>
              <a:t>裏面につづきます。</a:t>
            </a:r>
            <a:endParaRPr kumimoji="1" lang="ja-JP" altLang="en-US" sz="1050" dirty="0"/>
          </a:p>
        </p:txBody>
      </p:sp>
      <p:sp>
        <p:nvSpPr>
          <p:cNvPr id="2" name="テキスト ボックス 1">
            <a:extLst>
              <a:ext uri="{FF2B5EF4-FFF2-40B4-BE49-F238E27FC236}">
                <a16:creationId xmlns:a16="http://schemas.microsoft.com/office/drawing/2014/main" id="{77048F6A-A284-1D8E-DBCB-CB98A9983531}"/>
              </a:ext>
            </a:extLst>
          </p:cNvPr>
          <p:cNvSpPr txBox="1"/>
          <p:nvPr/>
        </p:nvSpPr>
        <p:spPr>
          <a:xfrm>
            <a:off x="290807" y="1282337"/>
            <a:ext cx="2667398" cy="138499"/>
          </a:xfrm>
          <a:prstGeom prst="rect">
            <a:avLst/>
          </a:prstGeom>
          <a:noFill/>
        </p:spPr>
        <p:txBody>
          <a:bodyPr wrap="none" lIns="0" tIns="0" rIns="0" bIns="0" rtlCol="0">
            <a:spAutoFit/>
          </a:bodyPr>
          <a:lstStyle/>
          <a:p>
            <a:pPr algn="r"/>
            <a:r>
              <a:rPr lang="ja-JP" altLang="en-US" sz="900" dirty="0"/>
              <a:t>母子健康手帳や記録等を見ながら記入してください。</a:t>
            </a:r>
            <a:endParaRPr kumimoji="1" lang="ja-JP" altLang="en-US" sz="900" dirty="0"/>
          </a:p>
        </p:txBody>
      </p:sp>
      <p:graphicFrame>
        <p:nvGraphicFramePr>
          <p:cNvPr id="9" name="表 8">
            <a:extLst>
              <a:ext uri="{FF2B5EF4-FFF2-40B4-BE49-F238E27FC236}">
                <a16:creationId xmlns:a16="http://schemas.microsoft.com/office/drawing/2014/main" id="{A9B39492-EB19-CBD6-E1AF-C5FD0490EF38}"/>
              </a:ext>
            </a:extLst>
          </p:cNvPr>
          <p:cNvGraphicFramePr>
            <a:graphicFrameLocks noGrp="1"/>
          </p:cNvGraphicFramePr>
          <p:nvPr>
            <p:extLst>
              <p:ext uri="{D42A27DB-BD31-4B8C-83A1-F6EECF244321}">
                <p14:modId xmlns:p14="http://schemas.microsoft.com/office/powerpoint/2010/main" val="4216035016"/>
              </p:ext>
            </p:extLst>
          </p:nvPr>
        </p:nvGraphicFramePr>
        <p:xfrm>
          <a:off x="3226161" y="911319"/>
          <a:ext cx="3341031" cy="457200"/>
        </p:xfrm>
        <a:graphic>
          <a:graphicData uri="http://schemas.openxmlformats.org/drawingml/2006/table">
            <a:tbl>
              <a:tblPr firstRow="1" bandRow="1">
                <a:tableStyleId>{5940675A-B579-460E-94D1-54222C63F5DA}</a:tableStyleId>
              </a:tblPr>
              <a:tblGrid>
                <a:gridCol w="1187677">
                  <a:extLst>
                    <a:ext uri="{9D8B030D-6E8A-4147-A177-3AD203B41FA5}">
                      <a16:colId xmlns:a16="http://schemas.microsoft.com/office/drawing/2014/main" val="772831762"/>
                    </a:ext>
                  </a:extLst>
                </a:gridCol>
                <a:gridCol w="2153354">
                  <a:extLst>
                    <a:ext uri="{9D8B030D-6E8A-4147-A177-3AD203B41FA5}">
                      <a16:colId xmlns:a16="http://schemas.microsoft.com/office/drawing/2014/main" val="876599362"/>
                    </a:ext>
                  </a:extLst>
                </a:gridCol>
              </a:tblGrid>
              <a:tr h="0">
                <a:tc>
                  <a:txBody>
                    <a:bodyPr/>
                    <a:lstStyle/>
                    <a:p>
                      <a:pPr algn="l"/>
                      <a:r>
                        <a:rPr kumimoji="1" lang="ja-JP" altLang="en-US" sz="900" spc="0" dirty="0"/>
                        <a:t>所属について</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医療関係  ・  それ以外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r h="0">
                <a:tc>
                  <a:txBody>
                    <a:bodyPr/>
                    <a:lstStyle/>
                    <a:p>
                      <a:pPr algn="l"/>
                      <a:r>
                        <a:rPr kumimoji="1" lang="ja-JP" altLang="en-US" sz="900" spc="0" dirty="0"/>
                        <a:t>採血について</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献血　・　健診　・　それ以外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0031745"/>
                  </a:ext>
                </a:extLst>
              </a:tr>
            </a:tbl>
          </a:graphicData>
        </a:graphic>
      </p:graphicFrame>
      <p:sp>
        <p:nvSpPr>
          <p:cNvPr id="3" name="テキスト ボックス 2">
            <a:extLst>
              <a:ext uri="{FF2B5EF4-FFF2-40B4-BE49-F238E27FC236}">
                <a16:creationId xmlns:a16="http://schemas.microsoft.com/office/drawing/2014/main" id="{3836AA4C-267D-14B5-77DA-B8E32554257A}"/>
              </a:ext>
            </a:extLst>
          </p:cNvPr>
          <p:cNvSpPr txBox="1"/>
          <p:nvPr/>
        </p:nvSpPr>
        <p:spPr>
          <a:xfrm>
            <a:off x="5528789" y="0"/>
            <a:ext cx="1329211" cy="246221"/>
          </a:xfrm>
          <a:prstGeom prst="rect">
            <a:avLst/>
          </a:prstGeom>
          <a:noFill/>
        </p:spPr>
        <p:txBody>
          <a:bodyPr wrap="square" rtlCol="0">
            <a:spAutoFit/>
          </a:bodyPr>
          <a:lstStyle/>
          <a:p>
            <a:pPr algn="r"/>
            <a:r>
              <a:rPr kumimoji="1" lang="ja-JP" altLang="en-US" sz="1000" dirty="0"/>
              <a:t>参考資料</a:t>
            </a:r>
            <a:r>
              <a:rPr kumimoji="1" lang="en-US" altLang="ja-JP" sz="1000" dirty="0"/>
              <a:t>4</a:t>
            </a:r>
            <a:endParaRPr kumimoji="1" lang="ja-JP" altLang="en-US" sz="1000" dirty="0"/>
          </a:p>
        </p:txBody>
      </p:sp>
    </p:spTree>
    <p:extLst>
      <p:ext uri="{BB962C8B-B14F-4D97-AF65-F5344CB8AC3E}">
        <p14:creationId xmlns:p14="http://schemas.microsoft.com/office/powerpoint/2010/main" val="1840295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98B63-E441-A3D5-DAD0-4F095A4E23A8}"/>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CE065674-FD79-5EFC-283C-ABD9EE1F2345}"/>
              </a:ext>
            </a:extLst>
          </p:cNvPr>
          <p:cNvSpPr/>
          <p:nvPr/>
        </p:nvSpPr>
        <p:spPr>
          <a:xfrm>
            <a:off x="262448" y="3100357"/>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11E85A5-886F-0D4A-F5EA-185DA88C1835}"/>
              </a:ext>
            </a:extLst>
          </p:cNvPr>
          <p:cNvSpPr txBox="1"/>
          <p:nvPr/>
        </p:nvSpPr>
        <p:spPr>
          <a:xfrm>
            <a:off x="372478" y="3108224"/>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（子ども時代には定期接種ワクチンでなかったものなど）</a:t>
            </a:r>
            <a:endParaRPr kumimoji="1" lang="ja-JP" altLang="en-US" sz="1200" b="1" dirty="0">
              <a:solidFill>
                <a:schemeClr val="bg1"/>
              </a:solidFill>
            </a:endParaRPr>
          </a:p>
        </p:txBody>
      </p:sp>
      <p:graphicFrame>
        <p:nvGraphicFramePr>
          <p:cNvPr id="13" name="表 12">
            <a:extLst>
              <a:ext uri="{FF2B5EF4-FFF2-40B4-BE49-F238E27FC236}">
                <a16:creationId xmlns:a16="http://schemas.microsoft.com/office/drawing/2014/main" id="{1FE4279F-DB89-5FB9-AFD5-382B739AB7B8}"/>
              </a:ext>
            </a:extLst>
          </p:cNvPr>
          <p:cNvGraphicFramePr>
            <a:graphicFrameLocks noGrp="1"/>
          </p:cNvGraphicFramePr>
          <p:nvPr>
            <p:extLst>
              <p:ext uri="{D42A27DB-BD31-4B8C-83A1-F6EECF244321}">
                <p14:modId xmlns:p14="http://schemas.microsoft.com/office/powerpoint/2010/main" val="2940120719"/>
              </p:ext>
            </p:extLst>
          </p:nvPr>
        </p:nvGraphicFramePr>
        <p:xfrm>
          <a:off x="120203" y="3516967"/>
          <a:ext cx="6586161" cy="4377449"/>
        </p:xfrm>
        <a:graphic>
          <a:graphicData uri="http://schemas.openxmlformats.org/drawingml/2006/table">
            <a:tbl>
              <a:tblPr firstRow="1" bandRow="1">
                <a:tableStyleId>{5940675A-B579-460E-94D1-54222C63F5DA}</a:tableStyleId>
              </a:tblPr>
              <a:tblGrid>
                <a:gridCol w="612598">
                  <a:extLst>
                    <a:ext uri="{9D8B030D-6E8A-4147-A177-3AD203B41FA5}">
                      <a16:colId xmlns:a16="http://schemas.microsoft.com/office/drawing/2014/main" val="2780264483"/>
                    </a:ext>
                  </a:extLst>
                </a:gridCol>
                <a:gridCol w="1176145">
                  <a:extLst>
                    <a:ext uri="{9D8B030D-6E8A-4147-A177-3AD203B41FA5}">
                      <a16:colId xmlns:a16="http://schemas.microsoft.com/office/drawing/2014/main" val="1364997827"/>
                    </a:ext>
                  </a:extLst>
                </a:gridCol>
                <a:gridCol w="1264295">
                  <a:extLst>
                    <a:ext uri="{9D8B030D-6E8A-4147-A177-3AD203B41FA5}">
                      <a16:colId xmlns:a16="http://schemas.microsoft.com/office/drawing/2014/main" val="4289786845"/>
                    </a:ext>
                  </a:extLst>
                </a:gridCol>
                <a:gridCol w="1072683">
                  <a:extLst>
                    <a:ext uri="{9D8B030D-6E8A-4147-A177-3AD203B41FA5}">
                      <a16:colId xmlns:a16="http://schemas.microsoft.com/office/drawing/2014/main" val="785507391"/>
                    </a:ext>
                  </a:extLst>
                </a:gridCol>
                <a:gridCol w="1200440">
                  <a:extLst>
                    <a:ext uri="{9D8B030D-6E8A-4147-A177-3AD203B41FA5}">
                      <a16:colId xmlns:a16="http://schemas.microsoft.com/office/drawing/2014/main" val="362383493"/>
                    </a:ext>
                  </a:extLst>
                </a:gridCol>
                <a:gridCol w="1260000">
                  <a:extLst>
                    <a:ext uri="{9D8B030D-6E8A-4147-A177-3AD203B41FA5}">
                      <a16:colId xmlns:a16="http://schemas.microsoft.com/office/drawing/2014/main" val="141128004"/>
                    </a:ext>
                  </a:extLst>
                </a:gridCol>
              </a:tblGrid>
              <a:tr h="0">
                <a:tc gridSpan="2">
                  <a:txBody>
                    <a:bodyPr/>
                    <a:lstStyle/>
                    <a:p>
                      <a:pPr algn="l"/>
                      <a:r>
                        <a:rPr kumimoji="1" lang="ja-JP" altLang="en-US" sz="800" b="1" spc="0" dirty="0">
                          <a:latin typeface="+mn-ea"/>
                          <a:ea typeface="+mn-ea"/>
                        </a:rPr>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a:r>
                        <a:rPr kumimoji="1" lang="ja-JP" altLang="en-US" sz="800" spc="0" dirty="0">
                          <a:latin typeface="+mn-ea"/>
                          <a:ea typeface="+mn-ea"/>
                        </a:rPr>
                        <a:t>接種の有無</a:t>
                      </a:r>
                    </a:p>
                    <a:p>
                      <a:pPr algn="l"/>
                      <a:r>
                        <a:rPr kumimoji="1" lang="ja-JP" altLang="en-US" sz="8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800" spc="0" dirty="0">
                          <a:latin typeface="+mn-ea"/>
                          <a:ea typeface="+mn-ea"/>
                        </a:rPr>
                        <a:t>接種回数</a:t>
                      </a:r>
                    </a:p>
                    <a:p>
                      <a:pPr algn="l"/>
                      <a:r>
                        <a:rPr kumimoji="1" lang="ja-JP" altLang="en-US" sz="800" spc="0" dirty="0">
                          <a:latin typeface="+mn-ea"/>
                          <a:ea typeface="+mn-ea"/>
                        </a:rPr>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800" spc="0" dirty="0">
                          <a:latin typeface="+mn-ea"/>
                          <a:ea typeface="+mn-ea"/>
                        </a:rPr>
                        <a:t>最後に接種した年月</a:t>
                      </a:r>
                    </a:p>
                    <a:p>
                      <a:pPr algn="l"/>
                      <a:r>
                        <a:rPr kumimoji="1" lang="ja-JP" altLang="en-US" sz="800" spc="0" dirty="0">
                          <a:latin typeface="+mn-ea"/>
                          <a:ea typeface="+mn-ea"/>
                        </a:rPr>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800" spc="0" dirty="0">
                          <a:latin typeface="+mn-ea"/>
                          <a:ea typeface="+mn-ea"/>
                        </a:rPr>
                        <a:t>商品名（主なもの）</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6">
                  <a:txBody>
                    <a:bodyPr/>
                    <a:lstStyle/>
                    <a:p>
                      <a:pPr algn="l"/>
                      <a:r>
                        <a:rPr kumimoji="1" lang="ja-JP" altLang="en-US" sz="800" b="1" spc="0" dirty="0">
                          <a:solidFill>
                            <a:schemeClr val="bg1"/>
                          </a:solidFill>
                          <a:latin typeface="+mn-ea"/>
                          <a:ea typeface="+mn-ea"/>
                        </a:rPr>
                        <a:t>１</a:t>
                      </a:r>
                      <a:r>
                        <a:rPr kumimoji="1" lang="en-US" altLang="ja-JP" sz="800" b="1" spc="0" dirty="0">
                          <a:solidFill>
                            <a:schemeClr val="bg1"/>
                          </a:solidFill>
                          <a:latin typeface="+mn-ea"/>
                          <a:ea typeface="+mn-ea"/>
                        </a:rPr>
                        <a:t>.</a:t>
                      </a:r>
                      <a:r>
                        <a:rPr kumimoji="1" lang="ja-JP" altLang="en-US" sz="800" b="1" spc="0" dirty="0">
                          <a:solidFill>
                            <a:schemeClr val="bg1"/>
                          </a:solidFill>
                          <a:latin typeface="+mn-ea"/>
                          <a:ea typeface="+mn-ea"/>
                        </a:rPr>
                        <a:t>　肺炎球菌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154000">
                <a:tc gridSpan="2">
                  <a:txBody>
                    <a:bodyPr/>
                    <a:lstStyle/>
                    <a:p>
                      <a:pPr algn="l"/>
                      <a:r>
                        <a:rPr kumimoji="1" lang="ja-JP" altLang="en-US" sz="700" b="1" spc="0" dirty="0">
                          <a:latin typeface="+mn-ea"/>
                          <a:ea typeface="+mn-ea"/>
                        </a:rPr>
                        <a:t>肺炎球菌 </a:t>
                      </a:r>
                      <a:r>
                        <a:rPr kumimoji="1" lang="en-US" altLang="ja-JP" sz="700" b="1" spc="0" dirty="0">
                          <a:latin typeface="+mn-ea"/>
                          <a:ea typeface="+mn-ea"/>
                        </a:rPr>
                        <a:t>7</a:t>
                      </a:r>
                      <a:r>
                        <a:rPr kumimoji="1" lang="ja-JP" altLang="en-US" sz="700" b="1" spc="0" dirty="0">
                          <a:latin typeface="+mn-ea"/>
                          <a:ea typeface="+mn-ea"/>
                        </a:rPr>
                        <a:t>価 （</a:t>
                      </a:r>
                      <a:r>
                        <a:rPr kumimoji="1" lang="en-US" altLang="ja-JP" sz="700" b="1" spc="0" dirty="0">
                          <a:latin typeface="+mn-ea"/>
                          <a:ea typeface="+mn-ea"/>
                        </a:rPr>
                        <a:t>PCV7</a:t>
                      </a:r>
                      <a:r>
                        <a:rPr kumimoji="1" lang="ja-JP" altLang="en-US" sz="700" b="1"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プレベナー</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gridSpan="6">
                  <a:txBody>
                    <a:bodyPr/>
                    <a:lstStyle/>
                    <a:p>
                      <a:pPr algn="l"/>
                      <a:r>
                        <a:rPr kumimoji="1" lang="ja-JP" altLang="en-US" sz="800" b="1" spc="0" dirty="0">
                          <a:solidFill>
                            <a:schemeClr val="bg1"/>
                          </a:solidFill>
                          <a:latin typeface="+mn-ea"/>
                          <a:ea typeface="+mn-ea"/>
                        </a:rPr>
                        <a:t>２</a:t>
                      </a:r>
                      <a:r>
                        <a:rPr kumimoji="1" lang="en-US" altLang="ja-JP" sz="800" b="1" spc="0" dirty="0">
                          <a:solidFill>
                            <a:schemeClr val="bg1"/>
                          </a:solidFill>
                          <a:latin typeface="+mn-ea"/>
                          <a:ea typeface="+mn-ea"/>
                        </a:rPr>
                        <a:t>. </a:t>
                      </a:r>
                      <a:r>
                        <a:rPr kumimoji="1" lang="ja-JP" altLang="en-US" sz="800" b="1" spc="0" dirty="0">
                          <a:solidFill>
                            <a:schemeClr val="bg1"/>
                          </a:solidFill>
                          <a:latin typeface="+mn-ea"/>
                          <a:ea typeface="+mn-ea"/>
                        </a:rPr>
                        <a:t>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98120">
                <a:tc rowSpan="4">
                  <a:txBody>
                    <a:bodyPr/>
                    <a:lstStyle/>
                    <a:p>
                      <a:pPr algn="l"/>
                      <a:r>
                        <a:rPr kumimoji="1" lang="ja-JP" altLang="en-US" sz="700" b="1" spc="0" dirty="0"/>
                        <a:t>４種混合：</a:t>
                      </a:r>
                      <a:endParaRPr kumimoji="1" lang="en-US" altLang="ja-JP" sz="700" b="1" spc="0" dirty="0"/>
                    </a:p>
                    <a:p>
                      <a:pPr algn="l"/>
                      <a:r>
                        <a:rPr kumimoji="1" lang="en-US" altLang="ja-JP" sz="700" b="1" spc="0" dirty="0"/>
                        <a:t>DPT-IPV</a:t>
                      </a:r>
                      <a:endParaRPr kumimoji="1" lang="ja-JP" altLang="en-US" sz="700" b="1"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700" b="1" spc="0" dirty="0">
                          <a:latin typeface="+mn-ea"/>
                          <a:ea typeface="+mn-ea"/>
                        </a:rPr>
                        <a:t>①阪大ビケン </a:t>
                      </a:r>
                    </a:p>
                  </a:txBody>
                  <a:tcPr marL="45720" marR="45720" anchor="ctr">
                    <a:lnL w="63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①テトラビック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847710896"/>
                  </a:ext>
                </a:extLst>
              </a:tr>
              <a:tr h="198120">
                <a:tc vMerge="1">
                  <a:txBody>
                    <a:bodyPr/>
                    <a:lstStyle/>
                    <a:p>
                      <a:endParaRPr kumimoji="1" lang="ja-JP" altLang="en-US"/>
                    </a:p>
                  </a:txBody>
                  <a:tcPr>
                    <a:lnT w="6350" cap="flat" cmpd="sng" algn="ctr">
                      <a:solidFill>
                        <a:schemeClr val="tx1"/>
                      </a:solidFill>
                      <a:prstDash val="solid"/>
                      <a:round/>
                      <a:headEnd type="none" w="med" len="med"/>
                      <a:tailEnd type="none" w="med" len="med"/>
                    </a:lnT>
                  </a:tcPr>
                </a:tc>
                <a:tc>
                  <a:txBody>
                    <a:bodyPr/>
                    <a:lstStyle/>
                    <a:p>
                      <a:pPr algn="l"/>
                      <a:r>
                        <a:rPr kumimoji="1" lang="ja-JP" altLang="en-US" sz="700" b="1" spc="0">
                          <a:latin typeface="+mn-ea"/>
                          <a:ea typeface="+mn-ea"/>
                        </a:rPr>
                        <a:t>②</a:t>
                      </a:r>
                      <a:r>
                        <a:rPr kumimoji="1" lang="en-US" altLang="ja-JP" sz="700" b="1" spc="0">
                          <a:latin typeface="+mn-ea"/>
                          <a:ea typeface="+mn-ea"/>
                        </a:rPr>
                        <a:t>KM</a:t>
                      </a:r>
                      <a:r>
                        <a:rPr kumimoji="1" lang="ja-JP" altLang="en-US" sz="700" b="1" spc="0">
                          <a:latin typeface="+mn-ea"/>
                          <a:ea typeface="+mn-ea"/>
                        </a:rPr>
                        <a:t>バイオロジクス</a:t>
                      </a:r>
                      <a:endParaRPr kumimoji="1" lang="ja-JP" altLang="en-US" sz="700" b="1" spc="0" dirty="0">
                        <a:latin typeface="+mn-ea"/>
                        <a:ea typeface="+mn-ea"/>
                      </a:endParaRPr>
                    </a:p>
                  </a:txBody>
                  <a:tcPr marL="45720" marR="4572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a:t>受けた ・ 受けてない ・ 不明</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a:t>不明 ・ わかる（　　　回）</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r>
                        <a:rPr lang="ja-JP" altLang="en-US" sz="700" b="0" u="none" strike="noStrike" dirty="0">
                          <a:effectLst/>
                          <a:latin typeface="+mn-ea"/>
                          <a:ea typeface="+mn-ea"/>
                        </a:rPr>
                        <a:t>②クアトロバック</a:t>
                      </a:r>
                      <a:endParaRPr kumimoji="1" lang="ja-JP" altLang="en-US" dirty="0"/>
                    </a:p>
                  </a:txBody>
                  <a:tcPr marL="45720" marR="45720" anchor="ctr">
                    <a:lnL w="6350" cap="flat" cmpd="sng" algn="ctr">
                      <a:solidFill>
                        <a:schemeClr val="tx1"/>
                      </a:solidFill>
                      <a:prstDash val="solid"/>
                      <a:round/>
                      <a:headEnd type="none" w="med" len="med"/>
                      <a:tailEnd type="none" w="med" len="med"/>
                    </a:lnL>
                    <a:solidFill>
                      <a:schemeClr val="bg1">
                        <a:lumMod val="85000"/>
                      </a:schemeClr>
                    </a:solidFill>
                  </a:tcPr>
                </a:tc>
                <a:extLst>
                  <a:ext uri="{0D108BD9-81ED-4DB2-BD59-A6C34878D82A}">
                    <a16:rowId xmlns:a16="http://schemas.microsoft.com/office/drawing/2014/main" val="1994318392"/>
                  </a:ext>
                </a:extLst>
              </a:tr>
              <a:tr h="19812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r>
                        <a:rPr kumimoji="1" lang="ja-JP" altLang="en-US" sz="700" b="1" spc="0" dirty="0">
                          <a:latin typeface="+mn-ea"/>
                          <a:ea typeface="+mn-ea"/>
                        </a:rPr>
                        <a:t>③第一三共 </a:t>
                      </a:r>
                      <a:r>
                        <a:rPr kumimoji="1" lang="ja-JP" altLang="en-US" sz="600" b="1" spc="0" dirty="0">
                          <a:latin typeface="+mn-ea"/>
                          <a:ea typeface="+mn-ea"/>
                        </a:rPr>
                        <a:t>（北里第一三共）</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algn="l"/>
                      <a:r>
                        <a:rPr lang="ja-JP" altLang="en-US" sz="700" b="0" u="none" strike="noStrike" dirty="0">
                          <a:effectLst/>
                          <a:latin typeface="+mn-ea"/>
                          <a:ea typeface="+mn-ea"/>
                        </a:rPr>
                        <a:t>③スクエアキッズ</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solidFill>
                      <a:schemeClr val="bg1">
                        <a:lumMod val="85000"/>
                      </a:schemeClr>
                    </a:solidFill>
                  </a:tcPr>
                </a:tc>
                <a:extLst>
                  <a:ext uri="{0D108BD9-81ED-4DB2-BD59-A6C34878D82A}">
                    <a16:rowId xmlns:a16="http://schemas.microsoft.com/office/drawing/2014/main" val="2687064195"/>
                  </a:ext>
                </a:extLst>
              </a:tr>
              <a:tr h="198120">
                <a:tc vMerge="1">
                  <a:txBody>
                    <a:bodyPr/>
                    <a:lstStyle/>
                    <a:p>
                      <a:endParaRPr kumimoji="1" lang="ja-JP" altLang="en-US"/>
                    </a:p>
                  </a:txBody>
                  <a:tcPr>
                    <a:lnT w="6350" cap="flat" cmpd="sng" algn="ctr">
                      <a:solidFill>
                        <a:schemeClr val="tx1"/>
                      </a:solidFill>
                      <a:prstDash val="solid"/>
                      <a:round/>
                      <a:headEnd type="none" w="med" len="med"/>
                      <a:tailEnd type="none" w="med" len="med"/>
                    </a:lnT>
                  </a:tcPr>
                </a:tc>
                <a:tc>
                  <a:txBody>
                    <a:bodyPr/>
                    <a:lstStyle/>
                    <a:p>
                      <a:r>
                        <a:rPr kumimoji="1" lang="ja-JP" altLang="en-US" sz="700" b="1" spc="0" dirty="0">
                          <a:latin typeface="+mn-ea"/>
                          <a:ea typeface="+mn-ea"/>
                        </a:rPr>
                        <a:t>④製造所までは不明</a:t>
                      </a:r>
                      <a:endParaRPr kumimoji="1" lang="ja-JP" altLang="en-US" dirty="0"/>
                    </a:p>
                  </a:txBody>
                  <a:tcPr marL="45720" marR="4572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700" spc="0" dirty="0"/>
                        <a:t>受けた ・ 受けてない ・ 不明</a:t>
                      </a:r>
                      <a:endParaRPr kumimoji="1" lang="ja-JP" altLang="en-US" dirty="0"/>
                    </a:p>
                  </a:txBody>
                  <a:tcPr marL="45720" marR="4572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a:txBody>
                    <a:bodyPr/>
                    <a:lstStyle/>
                    <a:p>
                      <a:r>
                        <a:rPr kumimoji="1" lang="ja-JP" altLang="en-US" sz="700" spc="0"/>
                        <a:t>不明 ・ わかる（　　　回）</a:t>
                      </a:r>
                      <a:endParaRPr kumimoji="1" lang="ja-JP" altLang="en-US"/>
                    </a:p>
                  </a:txBody>
                  <a:tcPr marL="45720" marR="4572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r>
                        <a:rPr kumimoji="1" lang="ja-JP" altLang="en-US" sz="700" spc="0" dirty="0"/>
                        <a:t>西暦　　　　　　　年　　　 　月</a:t>
                      </a:r>
                      <a:endParaRPr kumimoji="1" lang="ja-JP" altLang="en-US"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solidFill>
                      <a:schemeClr val="bg1">
                        <a:lumMod val="85000"/>
                      </a:schemeClr>
                    </a:solidFill>
                  </a:tcPr>
                </a:tc>
                <a:extLst>
                  <a:ext uri="{0D108BD9-81ED-4DB2-BD59-A6C34878D82A}">
                    <a16:rowId xmlns:a16="http://schemas.microsoft.com/office/drawing/2014/main" val="1718575808"/>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800" b="1" spc="0" dirty="0">
                          <a:solidFill>
                            <a:schemeClr val="bg1"/>
                          </a:solidFill>
                          <a:latin typeface="+mn-ea"/>
                          <a:ea typeface="+mn-ea"/>
                        </a:rPr>
                        <a:t>3.  </a:t>
                      </a:r>
                      <a:r>
                        <a:rPr kumimoji="1" lang="ja-JP" altLang="en-US" sz="800" b="1" spc="0" dirty="0">
                          <a:solidFill>
                            <a:schemeClr val="bg1"/>
                          </a:solidFill>
                          <a:latin typeface="+mn-ea"/>
                          <a:ea typeface="+mn-ea"/>
                        </a:rPr>
                        <a:t>ヒブ （インフルエンザ菌</a:t>
                      </a:r>
                      <a:r>
                        <a:rPr kumimoji="1" lang="en-US" altLang="ja-JP" sz="800" b="1" spc="0" dirty="0">
                          <a:solidFill>
                            <a:schemeClr val="bg1"/>
                          </a:solidFill>
                          <a:latin typeface="+mn-ea"/>
                          <a:ea typeface="+mn-ea"/>
                        </a:rPr>
                        <a:t>b</a:t>
                      </a:r>
                      <a:r>
                        <a:rPr kumimoji="1" lang="ja-JP" altLang="en-US" sz="800" b="1" spc="0" dirty="0">
                          <a:solidFill>
                            <a:schemeClr val="bg1"/>
                          </a:solidFill>
                          <a:latin typeface="+mn-ea"/>
                          <a:ea typeface="+mn-ea"/>
                        </a:rPr>
                        <a:t>型 ，</a:t>
                      </a:r>
                      <a:r>
                        <a:rPr kumimoji="1" lang="en-US" altLang="ja-JP" sz="800" b="1" spc="0" dirty="0">
                          <a:solidFill>
                            <a:schemeClr val="bg1"/>
                          </a:solidFill>
                          <a:latin typeface="+mn-ea"/>
                          <a:ea typeface="+mn-ea"/>
                        </a:rPr>
                        <a:t>Hib</a:t>
                      </a:r>
                      <a:r>
                        <a:rPr kumimoji="1" lang="ja-JP" altLang="en-US" sz="800" b="1" spc="0" dirty="0">
                          <a:solidFill>
                            <a:schemeClr val="bg1"/>
                          </a:solidFill>
                          <a:latin typeface="+mn-ea"/>
                          <a:ea typeface="+mn-ea"/>
                        </a:rPr>
                        <a:t>） </a:t>
                      </a:r>
                      <a:r>
                        <a:rPr kumimoji="1" lang="ja-JP" altLang="en-US" sz="900" b="1" spc="0" dirty="0">
                          <a:solidFill>
                            <a:schemeClr val="bg1"/>
                          </a:solidFill>
                          <a:latin typeface="+mn-ea"/>
                          <a:ea typeface="+mn-ea"/>
                        </a:rPr>
                        <a:t>（</a:t>
                      </a:r>
                      <a:r>
                        <a:rPr lang="en-US" altLang="ja-JP" sz="8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800" b="0" i="0" u="none" strike="noStrike" dirty="0">
                          <a:solidFill>
                            <a:schemeClr val="bg1"/>
                          </a:solidFill>
                          <a:effectLst/>
                          <a:latin typeface="游ゴシック" panose="020B0400000000000000" pitchFamily="50" charset="-128"/>
                          <a:ea typeface="游ゴシック" panose="020B0400000000000000" pitchFamily="50" charset="-128"/>
                        </a:rPr>
                        <a:t>冬季の季節性インフルエンザとは異なります</a:t>
                      </a:r>
                      <a:r>
                        <a:rPr kumimoji="1" lang="ja-JP" altLang="en-US" sz="900" b="1" spc="0" dirty="0">
                          <a:solidFill>
                            <a:schemeClr val="bg1"/>
                          </a:solidFill>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457517"/>
                  </a:ext>
                </a:extLst>
              </a:tr>
              <a:tr h="154000">
                <a:tc gridSpan="2">
                  <a:txBody>
                    <a:bodyPr/>
                    <a:lstStyle/>
                    <a:p>
                      <a:pPr algn="l"/>
                      <a:r>
                        <a:rPr kumimoji="1" lang="ja-JP" altLang="en-US" sz="700" b="1" spc="0" dirty="0">
                          <a:latin typeface="+mn-ea"/>
                          <a:ea typeface="+mn-ea"/>
                        </a:rPr>
                        <a:t>ヒブ （インフルエンザ菌</a:t>
                      </a:r>
                      <a:r>
                        <a:rPr kumimoji="1" lang="en-US" altLang="ja-JP" sz="700" b="1" spc="0" dirty="0">
                          <a:latin typeface="+mn-ea"/>
                          <a:ea typeface="+mn-ea"/>
                        </a:rPr>
                        <a:t>b</a:t>
                      </a:r>
                      <a:r>
                        <a:rPr kumimoji="1" lang="ja-JP" altLang="en-US" sz="700" b="1" spc="0" dirty="0">
                          <a:latin typeface="+mn-ea"/>
                          <a:ea typeface="+mn-ea"/>
                        </a:rPr>
                        <a:t>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アクトヒブ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95076062"/>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a:ln>
                            <a:noFill/>
                          </a:ln>
                          <a:solidFill>
                            <a:prstClr val="white"/>
                          </a:solidFill>
                          <a:effectLst/>
                          <a:uLnTx/>
                          <a:uFillTx/>
                          <a:latin typeface="+mn-ea"/>
                          <a:ea typeface="+mn-ea"/>
                          <a:cs typeface="+mn-cs"/>
                        </a:rPr>
                        <a:t>4.</a:t>
                      </a:r>
                      <a:r>
                        <a:rPr kumimoji="1" lang="ja-JP" altLang="en-US" sz="800" b="1" i="0" u="none" strike="noStrike" kern="1200" cap="none" spc="0" normalizeH="0" baseline="0" noProof="0" dirty="0">
                          <a:ln>
                            <a:noFill/>
                          </a:ln>
                          <a:solidFill>
                            <a:prstClr val="white"/>
                          </a:solidFill>
                          <a:effectLst/>
                          <a:uLnTx/>
                          <a:uFillTx/>
                          <a:latin typeface="+mn-ea"/>
                          <a:ea typeface="+mn-ea"/>
                          <a:cs typeface="+mn-cs"/>
                        </a:rPr>
                        <a:t>　水痘</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水痘</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乾燥弱毒生水痘ワクチン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0">
                <a:tc gridSpan="6">
                  <a:txBody>
                    <a:bodyPr/>
                    <a:lstStyle/>
                    <a:p>
                      <a:pPr algn="l"/>
                      <a:r>
                        <a:rPr kumimoji="1" lang="en-US" altLang="ja-JP" sz="800" b="1" spc="0" dirty="0">
                          <a:solidFill>
                            <a:schemeClr val="bg1"/>
                          </a:solidFill>
                          <a:latin typeface="+mn-ea"/>
                          <a:ea typeface="+mn-ea"/>
                        </a:rPr>
                        <a:t>5. </a:t>
                      </a:r>
                      <a:r>
                        <a:rPr kumimoji="1" lang="ja-JP" altLang="en-US" sz="800" b="1" spc="0" dirty="0">
                          <a:solidFill>
                            <a:schemeClr val="bg1"/>
                          </a:solidFill>
                          <a:latin typeface="+mn-ea"/>
                          <a:ea typeface="+mn-ea"/>
                        </a:rPr>
                        <a:t> </a:t>
                      </a:r>
                      <a:r>
                        <a:rPr kumimoji="1" lang="en-US" altLang="ja-JP" sz="800" b="1" spc="0" dirty="0">
                          <a:solidFill>
                            <a:schemeClr val="bg1"/>
                          </a:solidFill>
                          <a:latin typeface="+mn-ea"/>
                          <a:ea typeface="+mn-ea"/>
                        </a:rPr>
                        <a:t>B</a:t>
                      </a:r>
                      <a:r>
                        <a:rPr kumimoji="1" lang="ja-JP" altLang="en-US" sz="800" b="1" spc="0" dirty="0">
                          <a:solidFill>
                            <a:schemeClr val="bg1"/>
                          </a:solidFill>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257106">
                <a:tc gridSpan="2">
                  <a:txBody>
                    <a:bodyPr/>
                    <a:lstStyle/>
                    <a:p>
                      <a:pPr algn="l"/>
                      <a:r>
                        <a:rPr kumimoji="1" lang="en-US" altLang="ja-JP" sz="700" b="1" spc="0" dirty="0">
                          <a:latin typeface="+mn-ea"/>
                          <a:ea typeface="+mn-ea"/>
                        </a:rPr>
                        <a:t>B</a:t>
                      </a:r>
                      <a:r>
                        <a:rPr kumimoji="1" lang="ja-JP" altLang="en-US" sz="700" b="1" spc="0" dirty="0">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ビームゲン、</a:t>
                      </a:r>
                      <a:br>
                        <a:rPr kumimoji="1" lang="en-US" altLang="ja-JP" sz="700" spc="0" dirty="0">
                          <a:latin typeface="+mn-ea"/>
                          <a:ea typeface="+mn-ea"/>
                        </a:rPr>
                      </a:br>
                      <a:r>
                        <a:rPr kumimoji="1" lang="ja-JP" altLang="en-US" sz="700" spc="0" dirty="0">
                          <a:latin typeface="+mn-ea"/>
                          <a:ea typeface="+mn-ea"/>
                        </a:rPr>
                        <a:t>ヘプタバックス</a:t>
                      </a:r>
                      <a:r>
                        <a:rPr kumimoji="1" lang="en-US" altLang="ja-JP" sz="700" spc="0" dirty="0">
                          <a:latin typeface="+mn-ea"/>
                          <a:ea typeface="+mn-ea"/>
                        </a:rPr>
                        <a:t>‐Ⅱ</a:t>
                      </a: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643868"/>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800" b="1" spc="0" dirty="0">
                          <a:solidFill>
                            <a:schemeClr val="bg1"/>
                          </a:solidFill>
                          <a:latin typeface="+mn-ea"/>
                          <a:ea typeface="+mn-ea"/>
                        </a:rPr>
                        <a:t>６</a:t>
                      </a:r>
                      <a:r>
                        <a:rPr kumimoji="1" lang="en-US" altLang="ja-JP" sz="800" b="1" spc="0" dirty="0">
                          <a:solidFill>
                            <a:schemeClr val="bg1"/>
                          </a:solidFill>
                          <a:latin typeface="+mn-ea"/>
                          <a:ea typeface="+mn-ea"/>
                        </a:rPr>
                        <a:t>. </a:t>
                      </a:r>
                      <a:r>
                        <a:rPr kumimoji="1" lang="ja-JP" altLang="en-US" sz="800" b="1" spc="0" dirty="0">
                          <a:solidFill>
                            <a:schemeClr val="bg1"/>
                          </a:solidFill>
                          <a:latin typeface="+mn-ea"/>
                          <a:ea typeface="+mn-ea"/>
                        </a:rPr>
                        <a:t> おたふくかぜ （ムンプス）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06390847"/>
                  </a:ext>
                </a:extLst>
              </a:tr>
              <a:tr h="176924">
                <a:tc gridSpan="2">
                  <a:txBody>
                    <a:bodyPr/>
                    <a:lstStyle/>
                    <a:p>
                      <a:pPr algn="l"/>
                      <a:r>
                        <a:rPr kumimoji="1" lang="ja-JP" altLang="en-US" sz="700" b="1" spc="0" dirty="0">
                          <a:solidFill>
                            <a:schemeClr val="tx1"/>
                          </a:solidFill>
                          <a:latin typeface="+mn-ea"/>
                          <a:ea typeface="+mn-ea"/>
                        </a:rPr>
                        <a:t>おたふくかぜ （</a:t>
                      </a:r>
                      <a:r>
                        <a:rPr kumimoji="1" lang="en-US" altLang="ja-JP" sz="700" b="1" spc="0" dirty="0">
                          <a:solidFill>
                            <a:schemeClr val="tx1"/>
                          </a:solidFill>
                          <a:latin typeface="+mn-ea"/>
                          <a:ea typeface="+mn-ea"/>
                        </a:rPr>
                        <a:t>MMR</a:t>
                      </a:r>
                      <a:r>
                        <a:rPr kumimoji="1" lang="ja-JP" altLang="en-US" sz="700" b="1" spc="0" dirty="0">
                          <a:solidFill>
                            <a:schemeClr val="tx1"/>
                          </a:solidFill>
                          <a:latin typeface="+mn-ea"/>
                          <a:ea typeface="+mn-ea"/>
                        </a:rPr>
                        <a:t>以外）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solidFill>
                            <a:schemeClr val="tx1"/>
                          </a:solidFill>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solidFill>
                            <a:schemeClr val="tx1"/>
                          </a:solidFill>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solidFill>
                            <a:schemeClr val="tx1"/>
                          </a:solidFill>
                          <a:latin typeface="+mn-ea"/>
                          <a:ea typeface="+mn-ea"/>
                        </a:rPr>
                        <a:t>おたふくかぜ生ワクチン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19651054"/>
                  </a:ext>
                </a:extLst>
              </a:tr>
              <a:tr h="262649">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800" b="1" spc="0" dirty="0">
                          <a:solidFill>
                            <a:schemeClr val="bg1"/>
                          </a:solidFill>
                          <a:latin typeface="+mn-ea"/>
                          <a:ea typeface="+mn-ea"/>
                        </a:rPr>
                        <a:t>７</a:t>
                      </a:r>
                      <a:r>
                        <a:rPr kumimoji="1" lang="en-US" altLang="ja-JP" sz="800" b="1" spc="0" dirty="0">
                          <a:solidFill>
                            <a:schemeClr val="bg1"/>
                          </a:solidFill>
                          <a:latin typeface="+mn-ea"/>
                          <a:ea typeface="+mn-ea"/>
                        </a:rPr>
                        <a:t>. </a:t>
                      </a:r>
                      <a:r>
                        <a:rPr kumimoji="1" lang="ja-JP" altLang="en-US" sz="800" b="1" spc="0" dirty="0">
                          <a:solidFill>
                            <a:schemeClr val="bg1"/>
                          </a:solidFill>
                          <a:latin typeface="+mn-ea"/>
                          <a:ea typeface="+mn-ea"/>
                        </a:rPr>
                        <a:t> </a:t>
                      </a:r>
                      <a:r>
                        <a:rPr kumimoji="1" lang="en-US" altLang="ja-JP" sz="800" b="1" spc="0" dirty="0">
                          <a:solidFill>
                            <a:schemeClr val="bg1"/>
                          </a:solidFill>
                          <a:latin typeface="+mn-ea"/>
                          <a:ea typeface="+mn-ea"/>
                        </a:rPr>
                        <a:t>RSV</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a:txBody>
                    <a:bodyPr/>
                    <a:lstStyle/>
                    <a:p>
                      <a:pPr algn="ctr"/>
                      <a:endParaRPr kumimoji="1" lang="ja-JP" altLang="en-US" sz="700" spc="0" dirty="0">
                        <a:solidFill>
                          <a:schemeClr val="tx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endParaRPr kumimoji="1" lang="ja-JP" altLang="en-US" sz="700" spc="0" dirty="0">
                        <a:solidFill>
                          <a:schemeClr val="tx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solidFill>
                          <a:schemeClr val="tx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l"/>
                      <a:endParaRPr kumimoji="1" lang="ja-JP" altLang="en-US" sz="700" spc="0" dirty="0">
                        <a:solidFill>
                          <a:schemeClr val="tx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2752854589"/>
                  </a:ext>
                </a:extLst>
              </a:tr>
              <a:tr h="154000">
                <a:tc gridSpan="2">
                  <a:txBody>
                    <a:bodyPr/>
                    <a:lstStyle/>
                    <a:p>
                      <a:pPr algn="l"/>
                      <a:r>
                        <a:rPr kumimoji="1" lang="en-US" altLang="ja-JP" sz="700" b="1" spc="0" dirty="0">
                          <a:solidFill>
                            <a:schemeClr val="tx1"/>
                          </a:solidFill>
                          <a:latin typeface="+mn-ea"/>
                          <a:ea typeface="+mn-ea"/>
                        </a:rPr>
                        <a:t>RSV</a:t>
                      </a:r>
                      <a:r>
                        <a:rPr kumimoji="1" lang="ja-JP" altLang="en-US" sz="700" b="1" spc="0" dirty="0">
                          <a:solidFill>
                            <a:schemeClr val="tx1"/>
                          </a:solidFill>
                          <a:latin typeface="+mn-ea"/>
                          <a:ea typeface="+mn-ea"/>
                        </a:rPr>
                        <a:t>（アブリスボ：ファイザー）</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solidFill>
                            <a:schemeClr val="tx1"/>
                          </a:solidFill>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solidFill>
                            <a:schemeClr val="tx1"/>
                          </a:solidFill>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アブリスボ</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95597925"/>
                  </a:ext>
                </a:extLst>
              </a:tr>
              <a:tr h="154000">
                <a:tc gridSpan="2">
                  <a:txBody>
                    <a:bodyPr/>
                    <a:lstStyle/>
                    <a:p>
                      <a:pPr algn="l"/>
                      <a:r>
                        <a:rPr kumimoji="1" lang="en-US" altLang="ja-JP" sz="700" b="1" spc="0" dirty="0">
                          <a:solidFill>
                            <a:schemeClr val="tx1"/>
                          </a:solidFill>
                          <a:latin typeface="+mn-ea"/>
                          <a:ea typeface="+mn-ea"/>
                        </a:rPr>
                        <a:t>RSV</a:t>
                      </a:r>
                      <a:r>
                        <a:rPr kumimoji="1" lang="ja-JP" altLang="en-US" sz="700" b="1" spc="0" dirty="0">
                          <a:solidFill>
                            <a:schemeClr val="tx1"/>
                          </a:solidFill>
                          <a:latin typeface="+mn-ea"/>
                          <a:ea typeface="+mn-ea"/>
                        </a:rPr>
                        <a:t>（アレックスビー：</a:t>
                      </a:r>
                      <a:r>
                        <a:rPr kumimoji="1" lang="en-US" altLang="ja-JP" sz="700" b="1" spc="0" dirty="0">
                          <a:solidFill>
                            <a:schemeClr val="tx1"/>
                          </a:solidFill>
                          <a:latin typeface="+mn-ea"/>
                          <a:ea typeface="+mn-ea"/>
                        </a:rPr>
                        <a:t>GSK</a:t>
                      </a:r>
                      <a:r>
                        <a:rPr kumimoji="1" lang="ja-JP" altLang="en-US" sz="700" b="1" spc="0" dirty="0">
                          <a:solidFill>
                            <a:schemeClr val="tx1"/>
                          </a:solidFill>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solidFill>
                            <a:schemeClr val="tx1"/>
                          </a:solidFill>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アレックスビー</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57779532"/>
                  </a:ext>
                </a:extLst>
              </a:tr>
              <a:tr h="154000">
                <a:tc gridSpan="2">
                  <a:txBody>
                    <a:bodyPr/>
                    <a:lstStyle/>
                    <a:p>
                      <a:pPr algn="l"/>
                      <a:r>
                        <a:rPr kumimoji="1" lang="en-US" altLang="ja-JP" sz="700" b="1" spc="0" dirty="0">
                          <a:solidFill>
                            <a:schemeClr val="tx1"/>
                          </a:solidFill>
                          <a:latin typeface="+mn-ea"/>
                          <a:ea typeface="+mn-ea"/>
                        </a:rPr>
                        <a:t>RSV</a:t>
                      </a:r>
                      <a:r>
                        <a:rPr kumimoji="1" lang="ja-JP" altLang="en-US" sz="700" b="1" spc="0" dirty="0">
                          <a:solidFill>
                            <a:schemeClr val="tx1"/>
                          </a:solidFill>
                          <a:latin typeface="+mn-ea"/>
                          <a:ea typeface="+mn-ea"/>
                        </a:rPr>
                        <a:t>（メーカー等不明）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solidFill>
                            <a:schemeClr val="tx1"/>
                          </a:solidFill>
                          <a:latin typeface="+mn-ea"/>
                          <a:ea typeface="+mn-ea"/>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7518603"/>
                  </a:ext>
                </a:extLst>
              </a:tr>
            </a:tbl>
          </a:graphicData>
        </a:graphic>
      </p:graphicFrame>
      <p:sp>
        <p:nvSpPr>
          <p:cNvPr id="14" name="テキスト ボックス 13">
            <a:extLst>
              <a:ext uri="{FF2B5EF4-FFF2-40B4-BE49-F238E27FC236}">
                <a16:creationId xmlns:a16="http://schemas.microsoft.com/office/drawing/2014/main" id="{E509B390-415A-14CB-2AA6-67625795E1CC}"/>
              </a:ext>
            </a:extLst>
          </p:cNvPr>
          <p:cNvSpPr txBox="1"/>
          <p:nvPr/>
        </p:nvSpPr>
        <p:spPr>
          <a:xfrm>
            <a:off x="372478" y="3333695"/>
            <a:ext cx="6484328" cy="138499"/>
          </a:xfrm>
          <a:prstGeom prst="rect">
            <a:avLst/>
          </a:prstGeom>
          <a:noFill/>
        </p:spPr>
        <p:txBody>
          <a:bodyPr wrap="square" lIns="0" tIns="0" rIns="0" bIns="0" rtlCol="0">
            <a:spAutoFit/>
          </a:bodyPr>
          <a:lstStyle/>
          <a:p>
            <a:r>
              <a:rPr kumimoji="1" lang="en-US" altLang="ja-JP" sz="900" dirty="0"/>
              <a:t>※</a:t>
            </a:r>
            <a:r>
              <a:rPr kumimoji="1" lang="ja-JP" altLang="en-US" sz="900" dirty="0"/>
              <a:t>以下では、子どもの頃には定期接種でなかったワクチンなどの接種歴をおたずねします。</a:t>
            </a:r>
          </a:p>
        </p:txBody>
      </p:sp>
      <p:sp>
        <p:nvSpPr>
          <p:cNvPr id="16" name="テキスト ボックス 15">
            <a:extLst>
              <a:ext uri="{FF2B5EF4-FFF2-40B4-BE49-F238E27FC236}">
                <a16:creationId xmlns:a16="http://schemas.microsoft.com/office/drawing/2014/main" id="{12AA9835-FDBF-6CFE-29E5-246890E53562}"/>
              </a:ext>
            </a:extLst>
          </p:cNvPr>
          <p:cNvSpPr txBox="1"/>
          <p:nvPr/>
        </p:nvSpPr>
        <p:spPr>
          <a:xfrm>
            <a:off x="296863" y="9684253"/>
            <a:ext cx="1796967" cy="153888"/>
          </a:xfrm>
          <a:prstGeom prst="rect">
            <a:avLst/>
          </a:prstGeom>
          <a:noFill/>
        </p:spPr>
        <p:txBody>
          <a:bodyPr wrap="none" lIns="0" tIns="0" rIns="0" bIns="0" rtlCol="0">
            <a:spAutoFit/>
          </a:bodyPr>
          <a:lstStyle/>
          <a:p>
            <a:pPr algn="r"/>
            <a:r>
              <a:rPr kumimoji="1" lang="ja-JP" altLang="en-US" sz="1000" dirty="0"/>
              <a:t>ご協力ありがとうございました。</a:t>
            </a:r>
          </a:p>
        </p:txBody>
      </p:sp>
      <p:sp>
        <p:nvSpPr>
          <p:cNvPr id="2" name="四角形: 角を丸くする 1">
            <a:extLst>
              <a:ext uri="{FF2B5EF4-FFF2-40B4-BE49-F238E27FC236}">
                <a16:creationId xmlns:a16="http://schemas.microsoft.com/office/drawing/2014/main" id="{123E7087-4CD1-8A4B-A9ED-2B6C3535064D}"/>
              </a:ext>
            </a:extLst>
          </p:cNvPr>
          <p:cNvSpPr/>
          <p:nvPr/>
        </p:nvSpPr>
        <p:spPr>
          <a:xfrm>
            <a:off x="262448" y="305463"/>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00219C6-449E-5AF9-A69F-EE9736BF7CF5}"/>
              </a:ext>
            </a:extLst>
          </p:cNvPr>
          <p:cNvSpPr txBox="1"/>
          <p:nvPr/>
        </p:nvSpPr>
        <p:spPr>
          <a:xfrm>
            <a:off x="262448" y="316275"/>
            <a:ext cx="6264275" cy="184666"/>
          </a:xfrm>
          <a:prstGeom prst="rect">
            <a:avLst/>
          </a:prstGeom>
          <a:noFill/>
        </p:spPr>
        <p:txBody>
          <a:bodyPr wrap="square" lIns="0" tIns="0" rIns="0" bIns="0" rtlCol="0">
            <a:spAutoFit/>
          </a:bodyPr>
          <a:lstStyle/>
          <a:p>
            <a:pPr algn="ctr"/>
            <a:r>
              <a:rPr lang="ja-JP" altLang="en-US" sz="1200" b="1" spc="300" dirty="0">
                <a:solidFill>
                  <a:schemeClr val="bg1"/>
                </a:solidFill>
              </a:rPr>
              <a:t>罹患</a:t>
            </a:r>
            <a:r>
              <a:rPr kumimoji="1" lang="ja-JP" altLang="en-US" sz="1200" b="1" spc="300" dirty="0">
                <a:solidFill>
                  <a:schemeClr val="bg1"/>
                </a:solidFill>
              </a:rPr>
              <a:t>歴</a:t>
            </a:r>
            <a:r>
              <a:rPr kumimoji="1" lang="ja-JP" altLang="en-US" sz="1200" b="1" dirty="0">
                <a:solidFill>
                  <a:schemeClr val="bg1"/>
                </a:solidFill>
              </a:rPr>
              <a:t>（これまでにかかった病気の種類や時期など）</a:t>
            </a:r>
            <a:endParaRPr kumimoji="1" lang="ja-JP" altLang="en-US" sz="1400" b="1" dirty="0">
              <a:solidFill>
                <a:schemeClr val="bg1"/>
              </a:solidFill>
            </a:endParaRPr>
          </a:p>
        </p:txBody>
      </p:sp>
      <p:graphicFrame>
        <p:nvGraphicFramePr>
          <p:cNvPr id="4" name="表 3">
            <a:extLst>
              <a:ext uri="{FF2B5EF4-FFF2-40B4-BE49-F238E27FC236}">
                <a16:creationId xmlns:a16="http://schemas.microsoft.com/office/drawing/2014/main" id="{11C6762B-1931-9BED-657A-3044C42D63AC}"/>
              </a:ext>
            </a:extLst>
          </p:cNvPr>
          <p:cNvGraphicFramePr>
            <a:graphicFrameLocks noGrp="1"/>
          </p:cNvGraphicFramePr>
          <p:nvPr>
            <p:extLst>
              <p:ext uri="{D42A27DB-BD31-4B8C-83A1-F6EECF244321}">
                <p14:modId xmlns:p14="http://schemas.microsoft.com/office/powerpoint/2010/main" val="2791596668"/>
              </p:ext>
            </p:extLst>
          </p:nvPr>
        </p:nvGraphicFramePr>
        <p:xfrm>
          <a:off x="120203" y="532275"/>
          <a:ext cx="6626572" cy="2535833"/>
        </p:xfrm>
        <a:graphic>
          <a:graphicData uri="http://schemas.openxmlformats.org/drawingml/2006/table">
            <a:tbl>
              <a:tblPr>
                <a:tableStyleId>{5C22544A-7EE6-4342-B048-85BDC9FD1C3A}</a:tableStyleId>
              </a:tblPr>
              <a:tblGrid>
                <a:gridCol w="1102535">
                  <a:extLst>
                    <a:ext uri="{9D8B030D-6E8A-4147-A177-3AD203B41FA5}">
                      <a16:colId xmlns:a16="http://schemas.microsoft.com/office/drawing/2014/main" val="1419476821"/>
                    </a:ext>
                  </a:extLst>
                </a:gridCol>
                <a:gridCol w="961468">
                  <a:extLst>
                    <a:ext uri="{9D8B030D-6E8A-4147-A177-3AD203B41FA5}">
                      <a16:colId xmlns:a16="http://schemas.microsoft.com/office/drawing/2014/main" val="2738054804"/>
                    </a:ext>
                  </a:extLst>
                </a:gridCol>
                <a:gridCol w="1114800">
                  <a:extLst>
                    <a:ext uri="{9D8B030D-6E8A-4147-A177-3AD203B41FA5}">
                      <a16:colId xmlns:a16="http://schemas.microsoft.com/office/drawing/2014/main" val="1089177251"/>
                    </a:ext>
                  </a:extLst>
                </a:gridCol>
                <a:gridCol w="1372218">
                  <a:extLst>
                    <a:ext uri="{9D8B030D-6E8A-4147-A177-3AD203B41FA5}">
                      <a16:colId xmlns:a16="http://schemas.microsoft.com/office/drawing/2014/main" val="4098133445"/>
                    </a:ext>
                  </a:extLst>
                </a:gridCol>
                <a:gridCol w="961468">
                  <a:extLst>
                    <a:ext uri="{9D8B030D-6E8A-4147-A177-3AD203B41FA5}">
                      <a16:colId xmlns:a16="http://schemas.microsoft.com/office/drawing/2014/main" val="626603801"/>
                    </a:ext>
                  </a:extLst>
                </a:gridCol>
                <a:gridCol w="1114083">
                  <a:extLst>
                    <a:ext uri="{9D8B030D-6E8A-4147-A177-3AD203B41FA5}">
                      <a16:colId xmlns:a16="http://schemas.microsoft.com/office/drawing/2014/main" val="1147937661"/>
                    </a:ext>
                  </a:extLst>
                </a:gridCol>
              </a:tblGrid>
              <a:tr h="360118">
                <a:tc>
                  <a:txBody>
                    <a:bodyPr/>
                    <a:lstStyle/>
                    <a:p>
                      <a:pPr algn="l" fontAlgn="ctr"/>
                      <a:r>
                        <a:rPr lang="ja-JP" altLang="en-US" sz="800" u="none" strike="noStrike" dirty="0">
                          <a:effectLst/>
                        </a:rPr>
                        <a:t>疾患名</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罹患の有無</a:t>
                      </a:r>
                      <a:br>
                        <a:rPr lang="ja-JP" altLang="en-US" sz="800" u="none" strike="noStrike" dirty="0">
                          <a:effectLst/>
                        </a:rPr>
                      </a:br>
                      <a:r>
                        <a:rPr lang="ja-JP" altLang="en-US" sz="800" u="none" strike="noStrike" dirty="0">
                          <a:effectLst/>
                        </a:rPr>
                        <a:t>（いずれかに○）</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かかった年月</a:t>
                      </a:r>
                      <a:br>
                        <a:rPr lang="ja-JP" altLang="en-US" sz="800" u="none" strike="noStrike" dirty="0">
                          <a:effectLst/>
                        </a:rPr>
                      </a:br>
                      <a:r>
                        <a:rPr lang="ja-JP" altLang="en-US" sz="800" u="none" strike="noStrike" dirty="0">
                          <a:effectLst/>
                        </a:rPr>
                        <a:t>（わかる範囲で）</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疾患名</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罹患の有無</a:t>
                      </a:r>
                      <a:br>
                        <a:rPr lang="ja-JP" altLang="en-US" sz="800" u="none" strike="noStrike" dirty="0">
                          <a:effectLst/>
                        </a:rPr>
                      </a:br>
                      <a:r>
                        <a:rPr lang="ja-JP" altLang="en-US" sz="800" u="none" strike="noStrike" dirty="0">
                          <a:effectLst/>
                        </a:rPr>
                        <a:t>（いずれかに○）</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かかった年月</a:t>
                      </a:r>
                      <a:br>
                        <a:rPr lang="ja-JP" altLang="en-US" sz="800" u="none" strike="noStrike" dirty="0">
                          <a:effectLst/>
                        </a:rPr>
                      </a:br>
                      <a:r>
                        <a:rPr lang="ja-JP" altLang="en-US" sz="800" u="none" strike="noStrike" dirty="0">
                          <a:effectLst/>
                        </a:rPr>
                        <a:t>（わかる範囲で）</a:t>
                      </a:r>
                      <a:endParaRPr lang="ja-JP" altLang="en-US" sz="8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66596246"/>
                  </a:ext>
                </a:extLst>
              </a:tr>
              <a:tr h="195064">
                <a:tc>
                  <a:txBody>
                    <a:bodyPr/>
                    <a:lstStyle/>
                    <a:p>
                      <a:pPr algn="l" fontAlgn="ctr"/>
                      <a:r>
                        <a:rPr lang="ja-JP" altLang="en-US" sz="600" b="1" u="none" strike="noStrike" dirty="0">
                          <a:effectLst/>
                        </a:rPr>
                        <a:t>百日せき</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新型コロナウイルス感染症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2102726"/>
                  </a:ext>
                </a:extLst>
              </a:tr>
              <a:tr h="195064">
                <a:tc>
                  <a:txBody>
                    <a:bodyPr/>
                    <a:lstStyle/>
                    <a:p>
                      <a:pPr algn="l" fontAlgn="ctr"/>
                      <a:r>
                        <a:rPr lang="ja-JP" altLang="en-US" sz="600" b="1" u="none" strike="noStrike" dirty="0">
                          <a:effectLst/>
                        </a:rPr>
                        <a:t>ジフテリア</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ヒトパピローマウイルス感染症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1343131"/>
                  </a:ext>
                </a:extLst>
              </a:tr>
              <a:tr h="195064">
                <a:tc>
                  <a:txBody>
                    <a:bodyPr/>
                    <a:lstStyle/>
                    <a:p>
                      <a:pPr algn="l" fontAlgn="ctr"/>
                      <a:r>
                        <a:rPr lang="ja-JP" altLang="en-US" sz="600" b="1" u="none" strike="noStrike" dirty="0">
                          <a:effectLst/>
                        </a:rPr>
                        <a:t>破傷風</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水痘 （水ぼうそう）</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411587"/>
                  </a:ext>
                </a:extLst>
              </a:tr>
              <a:tr h="195064">
                <a:tc>
                  <a:txBody>
                    <a:bodyPr/>
                    <a:lstStyle/>
                    <a:p>
                      <a:pPr algn="l" fontAlgn="ctr"/>
                      <a:r>
                        <a:rPr lang="ja-JP" altLang="en-US" sz="600" b="1" u="none" strike="noStrike" dirty="0">
                          <a:effectLst/>
                        </a:rPr>
                        <a:t>ポリオ</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600" b="1" i="0" u="none" strike="noStrike" dirty="0">
                          <a:solidFill>
                            <a:srgbClr val="000000"/>
                          </a:solidFill>
                          <a:effectLst/>
                          <a:latin typeface="+mn-ea"/>
                          <a:ea typeface="+mn-ea"/>
                        </a:rPr>
                        <a:t>B</a:t>
                      </a:r>
                      <a:r>
                        <a:rPr lang="ja-JP" altLang="en-US" sz="600" b="1" i="0" u="none" strike="noStrike" dirty="0">
                          <a:solidFill>
                            <a:srgbClr val="000000"/>
                          </a:solidFill>
                          <a:effectLst/>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771366"/>
                  </a:ext>
                </a:extLst>
              </a:tr>
              <a:tr h="195064">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600" b="1" u="none" strike="noStrike" dirty="0">
                          <a:effectLst/>
                        </a:rPr>
                        <a:t>麻しん （はしか）</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ロタウイルス感染症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272357"/>
                  </a:ext>
                </a:extLst>
              </a:tr>
              <a:tr h="195064">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600" b="1" u="none" strike="noStrike" dirty="0">
                          <a:effectLst/>
                        </a:rPr>
                        <a:t>風しん</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おたふくかぜ</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1020307"/>
                  </a:ext>
                </a:extLst>
              </a:tr>
              <a:tr h="195064">
                <a:tc>
                  <a:txBody>
                    <a:bodyPr/>
                    <a:lstStyle/>
                    <a:p>
                      <a:pPr algn="l" fontAlgn="ctr"/>
                      <a:r>
                        <a:rPr lang="ja-JP" altLang="en-US" sz="600" b="1" u="none" strike="noStrike" dirty="0">
                          <a:effectLst/>
                        </a:rPr>
                        <a:t>日本脳炎</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600" b="1" i="0" u="none" strike="noStrike" dirty="0">
                          <a:solidFill>
                            <a:srgbClr val="000000"/>
                          </a:solidFill>
                          <a:effectLst/>
                          <a:latin typeface="+mn-ea"/>
                          <a:ea typeface="+mn-ea"/>
                        </a:rPr>
                        <a:t>髄膜炎菌感染症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5318554"/>
                  </a:ext>
                </a:extLst>
              </a:tr>
              <a:tr h="270089">
                <a:tc>
                  <a:txBody>
                    <a:bodyPr/>
                    <a:lstStyle/>
                    <a:p>
                      <a:pPr algn="l" fontAlgn="ctr"/>
                      <a:r>
                        <a:rPr lang="ja-JP" altLang="en-US" sz="600" b="1" u="none" strike="noStrike" dirty="0">
                          <a:effectLst/>
                        </a:rPr>
                        <a:t>インフルエンザ菌感染症</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500" b="1" i="0" u="none" strike="noStrike" dirty="0">
                          <a:solidFill>
                            <a:schemeClr val="tx1"/>
                          </a:solidFill>
                          <a:effectLst/>
                          <a:latin typeface="+mn-ea"/>
                          <a:ea typeface="+mn-ea"/>
                        </a:rPr>
                        <a:t>A</a:t>
                      </a:r>
                      <a:r>
                        <a:rPr lang="ja-JP" altLang="en-US" sz="500" b="1" i="0" u="none" strike="noStrike" dirty="0">
                          <a:solidFill>
                            <a:schemeClr val="tx1"/>
                          </a:solidFill>
                          <a:effectLst/>
                          <a:latin typeface="+mn-ea"/>
                          <a:ea typeface="+mn-ea"/>
                        </a:rPr>
                        <a:t>型インフルエンザ </a:t>
                      </a:r>
                      <a:endParaRPr lang="en-US" altLang="ja-JP" sz="500" b="1" i="0" u="none" strike="noStrike" dirty="0">
                        <a:solidFill>
                          <a:schemeClr val="tx1"/>
                        </a:solidFill>
                        <a:effectLst/>
                        <a:latin typeface="+mn-ea"/>
                        <a:ea typeface="+mn-ea"/>
                      </a:endParaRPr>
                    </a:p>
                    <a:p>
                      <a:pPr algn="l" fontAlgn="ctr"/>
                      <a:r>
                        <a:rPr lang="ja-JP" altLang="en-US" sz="500" b="1" i="0" u="none" strike="noStrike" dirty="0">
                          <a:solidFill>
                            <a:schemeClr val="tx1"/>
                          </a:solidFill>
                          <a:effectLst/>
                          <a:latin typeface="+mn-ea"/>
                          <a:ea typeface="+mn-ea"/>
                        </a:rPr>
                        <a:t>（</a:t>
                      </a:r>
                      <a:r>
                        <a:rPr lang="en-US" altLang="ja-JP" sz="500" b="1" i="0" u="none" strike="noStrike" dirty="0">
                          <a:solidFill>
                            <a:schemeClr val="tx1"/>
                          </a:solidFill>
                          <a:effectLst/>
                          <a:latin typeface="+mn-ea"/>
                          <a:ea typeface="+mn-ea"/>
                        </a:rPr>
                        <a:t>202</a:t>
                      </a:r>
                      <a:r>
                        <a:rPr lang="ja-JP" altLang="en-US" sz="500" b="1" i="0" u="none" strike="noStrike" dirty="0">
                          <a:solidFill>
                            <a:schemeClr val="tx1"/>
                          </a:solidFill>
                          <a:effectLst/>
                          <a:latin typeface="+mn-ea"/>
                          <a:ea typeface="+mn-ea"/>
                        </a:rPr>
                        <a:t>５年</a:t>
                      </a:r>
                      <a:r>
                        <a:rPr lang="en-US" altLang="ja-JP" sz="500" b="1" i="0" u="none" strike="noStrike" dirty="0">
                          <a:solidFill>
                            <a:schemeClr val="tx1"/>
                          </a:solidFill>
                          <a:effectLst/>
                          <a:latin typeface="+mn-ea"/>
                          <a:ea typeface="+mn-ea"/>
                        </a:rPr>
                        <a:t>10</a:t>
                      </a:r>
                      <a:r>
                        <a:rPr lang="ja-JP" altLang="en-US" sz="5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6506516"/>
                  </a:ext>
                </a:extLst>
              </a:tr>
              <a:tr h="270089">
                <a:tc>
                  <a:txBody>
                    <a:bodyPr/>
                    <a:lstStyle/>
                    <a:p>
                      <a:pPr algn="l" fontAlgn="ctr"/>
                      <a:r>
                        <a:rPr lang="ja-JP" altLang="en-US" sz="600" b="1" u="none" strike="noStrike" dirty="0">
                          <a:effectLst/>
                        </a:rPr>
                        <a:t>肺炎球菌感染症</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500" b="1" i="0" u="none" strike="noStrike" dirty="0">
                          <a:solidFill>
                            <a:schemeClr val="tx1"/>
                          </a:solidFill>
                          <a:effectLst/>
                          <a:latin typeface="+mn-ea"/>
                          <a:ea typeface="+mn-ea"/>
                        </a:rPr>
                        <a:t>B</a:t>
                      </a:r>
                      <a:r>
                        <a:rPr lang="ja-JP" altLang="en-US" sz="500" b="1" i="0" u="none" strike="noStrike" dirty="0">
                          <a:solidFill>
                            <a:schemeClr val="tx1"/>
                          </a:solidFill>
                          <a:effectLst/>
                          <a:latin typeface="+mn-ea"/>
                          <a:ea typeface="+mn-ea"/>
                        </a:rPr>
                        <a:t>型インフルエンザ </a:t>
                      </a:r>
                      <a:endParaRPr lang="en-US" altLang="ja-JP" sz="500" b="1" i="0" u="none" strike="noStrike" dirty="0">
                        <a:solidFill>
                          <a:schemeClr val="tx1"/>
                        </a:solidFill>
                        <a:effectLst/>
                        <a:latin typeface="+mn-ea"/>
                        <a:ea typeface="+mn-ea"/>
                      </a:endParaRPr>
                    </a:p>
                    <a:p>
                      <a:pPr algn="l" fontAlgn="ctr"/>
                      <a:r>
                        <a:rPr lang="ja-JP" altLang="en-US" sz="500" b="1" i="0" u="none" strike="noStrike" dirty="0">
                          <a:solidFill>
                            <a:schemeClr val="tx1"/>
                          </a:solidFill>
                          <a:effectLst/>
                          <a:latin typeface="+mn-ea"/>
                          <a:ea typeface="+mn-ea"/>
                        </a:rPr>
                        <a:t>（</a:t>
                      </a:r>
                      <a:r>
                        <a:rPr lang="en-US" altLang="ja-JP" sz="500" b="1" i="0" u="none" strike="noStrike" dirty="0">
                          <a:solidFill>
                            <a:schemeClr val="tx1"/>
                          </a:solidFill>
                          <a:effectLst/>
                          <a:latin typeface="+mn-ea"/>
                          <a:ea typeface="+mn-ea"/>
                        </a:rPr>
                        <a:t>202</a:t>
                      </a:r>
                      <a:r>
                        <a:rPr lang="ja-JP" altLang="en-US" sz="500" b="1" i="0" u="none" strike="noStrike" dirty="0">
                          <a:solidFill>
                            <a:schemeClr val="tx1"/>
                          </a:solidFill>
                          <a:effectLst/>
                          <a:latin typeface="+mn-ea"/>
                          <a:ea typeface="+mn-ea"/>
                        </a:rPr>
                        <a:t>５年</a:t>
                      </a:r>
                      <a:r>
                        <a:rPr lang="en-US" altLang="ja-JP" sz="500" b="1" i="0" u="none" strike="noStrike" dirty="0">
                          <a:solidFill>
                            <a:schemeClr val="tx1"/>
                          </a:solidFill>
                          <a:effectLst/>
                          <a:latin typeface="+mn-ea"/>
                          <a:ea typeface="+mn-ea"/>
                        </a:rPr>
                        <a:t>10</a:t>
                      </a:r>
                      <a:r>
                        <a:rPr lang="ja-JP" altLang="en-US" sz="5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6571066"/>
                  </a:ext>
                </a:extLst>
              </a:tr>
              <a:tr h="270089">
                <a:tc>
                  <a:txBody>
                    <a:bodyPr/>
                    <a:lstStyle/>
                    <a:p>
                      <a:pPr algn="l" fontAlgn="ctr"/>
                      <a:r>
                        <a:rPr lang="ja-JP" altLang="en-US" sz="600" b="1" u="none" strike="noStrike" dirty="0">
                          <a:effectLst/>
                        </a:rPr>
                        <a:t>帯状疱疹</a:t>
                      </a:r>
                      <a:endParaRPr lang="ja-JP" altLang="en-US" sz="6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500" b="1" i="0" u="none" strike="noStrike" dirty="0">
                          <a:solidFill>
                            <a:schemeClr val="tx1"/>
                          </a:solidFill>
                          <a:effectLst/>
                          <a:latin typeface="+mn-ea"/>
                          <a:ea typeface="+mn-ea"/>
                        </a:rPr>
                        <a:t>インフルエンザ （型不明） （</a:t>
                      </a:r>
                      <a:r>
                        <a:rPr lang="en-US" altLang="ja-JP" sz="500" b="1" i="0" u="none" strike="noStrike" dirty="0">
                          <a:solidFill>
                            <a:schemeClr val="tx1"/>
                          </a:solidFill>
                          <a:effectLst/>
                          <a:latin typeface="+mn-ea"/>
                          <a:ea typeface="+mn-ea"/>
                        </a:rPr>
                        <a:t>202</a:t>
                      </a:r>
                      <a:r>
                        <a:rPr lang="ja-JP" altLang="en-US" sz="500" b="1" i="0" u="none" strike="noStrike" dirty="0">
                          <a:solidFill>
                            <a:schemeClr val="tx1"/>
                          </a:solidFill>
                          <a:effectLst/>
                          <a:latin typeface="+mn-ea"/>
                          <a:ea typeface="+mn-ea"/>
                        </a:rPr>
                        <a:t>５年</a:t>
                      </a:r>
                      <a:r>
                        <a:rPr lang="en-US" altLang="ja-JP" sz="500" b="1" i="0" u="none" strike="noStrike" dirty="0">
                          <a:solidFill>
                            <a:schemeClr val="tx1"/>
                          </a:solidFill>
                          <a:effectLst/>
                          <a:latin typeface="+mn-ea"/>
                          <a:ea typeface="+mn-ea"/>
                        </a:rPr>
                        <a:t>10</a:t>
                      </a:r>
                      <a:r>
                        <a:rPr lang="ja-JP" altLang="en-US" sz="5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500" u="none" strike="noStrike" dirty="0">
                          <a:effectLst/>
                        </a:rPr>
                        <a:t>有り ・ 無し ・ 不明</a:t>
                      </a:r>
                      <a:endParaRPr lang="ja-JP" altLang="en-US" sz="5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5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5807285"/>
                  </a:ext>
                </a:extLst>
              </a:tr>
            </a:tbl>
          </a:graphicData>
        </a:graphic>
      </p:graphicFrame>
      <p:sp>
        <p:nvSpPr>
          <p:cNvPr id="5" name="テキスト ボックス 4">
            <a:extLst>
              <a:ext uri="{FF2B5EF4-FFF2-40B4-BE49-F238E27FC236}">
                <a16:creationId xmlns:a16="http://schemas.microsoft.com/office/drawing/2014/main" id="{76E69502-C1D2-01C4-10E0-20C0E6E0CB53}"/>
              </a:ext>
            </a:extLst>
          </p:cNvPr>
          <p:cNvSpPr txBox="1"/>
          <p:nvPr/>
        </p:nvSpPr>
        <p:spPr>
          <a:xfrm>
            <a:off x="262450" y="97387"/>
            <a:ext cx="1258358" cy="161583"/>
          </a:xfrm>
          <a:prstGeom prst="rect">
            <a:avLst/>
          </a:prstGeom>
          <a:noFill/>
        </p:spPr>
        <p:txBody>
          <a:bodyPr wrap="none" lIns="0" tIns="0" rIns="0" bIns="0" rtlCol="0">
            <a:spAutoFit/>
          </a:bodyPr>
          <a:lstStyle/>
          <a:p>
            <a:r>
              <a:rPr lang="ja-JP" altLang="en-US" sz="1050" dirty="0"/>
              <a:t>表面からつづきます。</a:t>
            </a:r>
            <a:endParaRPr kumimoji="1" lang="ja-JP" altLang="en-US" sz="1050" dirty="0"/>
          </a:p>
        </p:txBody>
      </p:sp>
      <p:sp>
        <p:nvSpPr>
          <p:cNvPr id="6" name="四角形: 角を丸くする 5">
            <a:extLst>
              <a:ext uri="{FF2B5EF4-FFF2-40B4-BE49-F238E27FC236}">
                <a16:creationId xmlns:a16="http://schemas.microsoft.com/office/drawing/2014/main" id="{42E9C4D3-EB09-F62A-E605-CEE2C16591C3}"/>
              </a:ext>
            </a:extLst>
          </p:cNvPr>
          <p:cNvSpPr/>
          <p:nvPr/>
        </p:nvSpPr>
        <p:spPr>
          <a:xfrm>
            <a:off x="296867" y="8057435"/>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C35394A-4813-29F9-EA41-537779F9E017}"/>
              </a:ext>
            </a:extLst>
          </p:cNvPr>
          <p:cNvSpPr txBox="1"/>
          <p:nvPr/>
        </p:nvSpPr>
        <p:spPr>
          <a:xfrm>
            <a:off x="296863" y="8080786"/>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（予備</a:t>
            </a:r>
            <a:r>
              <a:rPr lang="ja-JP" altLang="en-US" sz="1100" b="1" dirty="0">
                <a:solidFill>
                  <a:schemeClr val="bg1"/>
                </a:solidFill>
              </a:rPr>
              <a:t>欄</a:t>
            </a:r>
            <a:r>
              <a:rPr kumimoji="1" lang="ja-JP" altLang="en-US" sz="1100" b="1" dirty="0">
                <a:solidFill>
                  <a:schemeClr val="bg1"/>
                </a:solidFill>
              </a:rPr>
              <a:t>）</a:t>
            </a:r>
            <a:endParaRPr kumimoji="1" lang="ja-JP" altLang="en-US" sz="1200" b="1" dirty="0">
              <a:solidFill>
                <a:schemeClr val="bg1"/>
              </a:solidFill>
            </a:endParaRPr>
          </a:p>
        </p:txBody>
      </p:sp>
      <p:sp>
        <p:nvSpPr>
          <p:cNvPr id="9" name="テキスト ボックス 8">
            <a:extLst>
              <a:ext uri="{FF2B5EF4-FFF2-40B4-BE49-F238E27FC236}">
                <a16:creationId xmlns:a16="http://schemas.microsoft.com/office/drawing/2014/main" id="{41DC06D3-63FC-405D-C654-F5847B434FB3}"/>
              </a:ext>
            </a:extLst>
          </p:cNvPr>
          <p:cNvSpPr txBox="1"/>
          <p:nvPr/>
        </p:nvSpPr>
        <p:spPr>
          <a:xfrm>
            <a:off x="262450" y="8360112"/>
            <a:ext cx="6484328" cy="161583"/>
          </a:xfrm>
          <a:prstGeom prst="rect">
            <a:avLst/>
          </a:prstGeom>
          <a:noFill/>
        </p:spPr>
        <p:txBody>
          <a:bodyPr wrap="square" lIns="0" tIns="0" rIns="0" bIns="0" rtlCol="0">
            <a:spAutoFit/>
          </a:bodyPr>
          <a:lstStyle/>
          <a:p>
            <a:r>
              <a:rPr lang="ja-JP" altLang="en-US" sz="1050" dirty="0"/>
              <a:t>上記以外のワクチンの接種歴がある方は、ご記入ください。</a:t>
            </a:r>
            <a:endParaRPr lang="en-US" altLang="ja-JP" sz="1050" dirty="0"/>
          </a:p>
        </p:txBody>
      </p:sp>
      <p:graphicFrame>
        <p:nvGraphicFramePr>
          <p:cNvPr id="11" name="表 10">
            <a:extLst>
              <a:ext uri="{FF2B5EF4-FFF2-40B4-BE49-F238E27FC236}">
                <a16:creationId xmlns:a16="http://schemas.microsoft.com/office/drawing/2014/main" id="{6CC529EC-8195-B02D-BB10-B9C83FF8AEE8}"/>
              </a:ext>
            </a:extLst>
          </p:cNvPr>
          <p:cNvGraphicFramePr>
            <a:graphicFrameLocks noGrp="1"/>
          </p:cNvGraphicFramePr>
          <p:nvPr>
            <p:extLst>
              <p:ext uri="{D42A27DB-BD31-4B8C-83A1-F6EECF244321}">
                <p14:modId xmlns:p14="http://schemas.microsoft.com/office/powerpoint/2010/main" val="4184262819"/>
              </p:ext>
            </p:extLst>
          </p:nvPr>
        </p:nvGraphicFramePr>
        <p:xfrm>
          <a:off x="120203" y="8581384"/>
          <a:ext cx="6635474" cy="1102869"/>
        </p:xfrm>
        <a:graphic>
          <a:graphicData uri="http://schemas.openxmlformats.org/drawingml/2006/table">
            <a:tbl>
              <a:tblPr firstRow="1" bandRow="1">
                <a:tableStyleId>{5940675A-B579-460E-94D1-54222C63F5DA}</a:tableStyleId>
              </a:tblPr>
              <a:tblGrid>
                <a:gridCol w="2273464">
                  <a:extLst>
                    <a:ext uri="{9D8B030D-6E8A-4147-A177-3AD203B41FA5}">
                      <a16:colId xmlns:a16="http://schemas.microsoft.com/office/drawing/2014/main" val="2366019127"/>
                    </a:ext>
                  </a:extLst>
                </a:gridCol>
                <a:gridCol w="2181005">
                  <a:extLst>
                    <a:ext uri="{9D8B030D-6E8A-4147-A177-3AD203B41FA5}">
                      <a16:colId xmlns:a16="http://schemas.microsoft.com/office/drawing/2014/main" val="891900194"/>
                    </a:ext>
                  </a:extLst>
                </a:gridCol>
                <a:gridCol w="2181005">
                  <a:extLst>
                    <a:ext uri="{9D8B030D-6E8A-4147-A177-3AD203B41FA5}">
                      <a16:colId xmlns:a16="http://schemas.microsoft.com/office/drawing/2014/main" val="169145040"/>
                    </a:ext>
                  </a:extLst>
                </a:gridCol>
              </a:tblGrid>
              <a:tr h="217969">
                <a:tc>
                  <a:txBody>
                    <a:bodyPr/>
                    <a:lstStyle/>
                    <a:p>
                      <a:pPr algn="l"/>
                      <a:r>
                        <a:rPr kumimoji="1" lang="ja-JP" altLang="en-US" sz="900" b="1" spc="0" dirty="0">
                          <a:latin typeface="+mn-ea"/>
                          <a:ea typeface="+mn-ea"/>
                        </a:rPr>
                        <a:t>ワクチン名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 （いずれかに〇）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 （わかる範囲で）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052076"/>
                  </a:ext>
                </a:extLst>
              </a:tr>
              <a:tr h="203438">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886749"/>
                  </a:ext>
                </a:extLst>
              </a:tr>
              <a:tr h="203438">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3431968"/>
                  </a:ext>
                </a:extLst>
              </a:tr>
              <a:tr h="203438">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3082329"/>
                  </a:ext>
                </a:extLst>
              </a:tr>
              <a:tr h="234189">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1644198"/>
                  </a:ext>
                </a:extLst>
              </a:tr>
            </a:tbl>
          </a:graphicData>
        </a:graphic>
      </p:graphicFrame>
      <p:sp>
        <p:nvSpPr>
          <p:cNvPr id="12" name="テキスト ボックス 11">
            <a:extLst>
              <a:ext uri="{FF2B5EF4-FFF2-40B4-BE49-F238E27FC236}">
                <a16:creationId xmlns:a16="http://schemas.microsoft.com/office/drawing/2014/main" id="{7737D0C3-83C4-C5D3-F0F0-25F4DF4C6882}"/>
              </a:ext>
            </a:extLst>
          </p:cNvPr>
          <p:cNvSpPr txBox="1"/>
          <p:nvPr/>
        </p:nvSpPr>
        <p:spPr>
          <a:xfrm>
            <a:off x="5528789" y="0"/>
            <a:ext cx="1329211" cy="246221"/>
          </a:xfrm>
          <a:prstGeom prst="rect">
            <a:avLst/>
          </a:prstGeom>
          <a:noFill/>
        </p:spPr>
        <p:txBody>
          <a:bodyPr wrap="square" rtlCol="0">
            <a:spAutoFit/>
          </a:bodyPr>
          <a:lstStyle/>
          <a:p>
            <a:pPr algn="r"/>
            <a:r>
              <a:rPr kumimoji="1" lang="ja-JP" altLang="en-US" sz="1000" dirty="0"/>
              <a:t>参考資料</a:t>
            </a:r>
            <a:r>
              <a:rPr kumimoji="1" lang="en-US" altLang="ja-JP" sz="1000" dirty="0"/>
              <a:t>4</a:t>
            </a:r>
            <a:endParaRPr kumimoji="1" lang="ja-JP" altLang="en-US" sz="1000" dirty="0"/>
          </a:p>
        </p:txBody>
      </p:sp>
    </p:spTree>
    <p:extLst>
      <p:ext uri="{BB962C8B-B14F-4D97-AF65-F5344CB8AC3E}">
        <p14:creationId xmlns:p14="http://schemas.microsoft.com/office/powerpoint/2010/main" val="3156429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6C0224A9-B906-16CF-FA53-4FE7250F894F}"/>
              </a:ext>
            </a:extLst>
          </p:cNvPr>
          <p:cNvSpPr/>
          <p:nvPr/>
        </p:nvSpPr>
        <p:spPr>
          <a:xfrm>
            <a:off x="296863" y="2042681"/>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E8A11908-9528-244E-53AE-CCBB9EE25599}"/>
              </a:ext>
            </a:extLst>
          </p:cNvPr>
          <p:cNvGraphicFramePr>
            <a:graphicFrameLocks noGrp="1"/>
          </p:cNvGraphicFramePr>
          <p:nvPr>
            <p:extLst>
              <p:ext uri="{D42A27DB-BD31-4B8C-83A1-F6EECF244321}">
                <p14:modId xmlns:p14="http://schemas.microsoft.com/office/powerpoint/2010/main" val="3001798762"/>
              </p:ext>
            </p:extLst>
          </p:nvPr>
        </p:nvGraphicFramePr>
        <p:xfrm>
          <a:off x="296864" y="729658"/>
          <a:ext cx="6264274" cy="457200"/>
        </p:xfrm>
        <a:graphic>
          <a:graphicData uri="http://schemas.openxmlformats.org/drawingml/2006/table">
            <a:tbl>
              <a:tblPr firstRow="1" bandRow="1">
                <a:tableStyleId>{5940675A-B579-460E-94D1-54222C63F5DA}</a:tableStyleId>
              </a:tblPr>
              <a:tblGrid>
                <a:gridCol w="699099">
                  <a:extLst>
                    <a:ext uri="{9D8B030D-6E8A-4147-A177-3AD203B41FA5}">
                      <a16:colId xmlns:a16="http://schemas.microsoft.com/office/drawing/2014/main" val="2780264483"/>
                    </a:ext>
                  </a:extLst>
                </a:gridCol>
                <a:gridCol w="1674969">
                  <a:extLst>
                    <a:ext uri="{9D8B030D-6E8A-4147-A177-3AD203B41FA5}">
                      <a16:colId xmlns:a16="http://schemas.microsoft.com/office/drawing/2014/main" val="4289786845"/>
                    </a:ext>
                  </a:extLst>
                </a:gridCol>
                <a:gridCol w="438969">
                  <a:extLst>
                    <a:ext uri="{9D8B030D-6E8A-4147-A177-3AD203B41FA5}">
                      <a16:colId xmlns:a16="http://schemas.microsoft.com/office/drawing/2014/main" val="785507391"/>
                    </a:ext>
                  </a:extLst>
                </a:gridCol>
                <a:gridCol w="877645">
                  <a:extLst>
                    <a:ext uri="{9D8B030D-6E8A-4147-A177-3AD203B41FA5}">
                      <a16:colId xmlns:a16="http://schemas.microsoft.com/office/drawing/2014/main" val="362383493"/>
                    </a:ext>
                  </a:extLst>
                </a:gridCol>
                <a:gridCol w="724219">
                  <a:extLst>
                    <a:ext uri="{9D8B030D-6E8A-4147-A177-3AD203B41FA5}">
                      <a16:colId xmlns:a16="http://schemas.microsoft.com/office/drawing/2014/main" val="141128004"/>
                    </a:ext>
                  </a:extLst>
                </a:gridCol>
                <a:gridCol w="1849373">
                  <a:extLst>
                    <a:ext uri="{9D8B030D-6E8A-4147-A177-3AD203B41FA5}">
                      <a16:colId xmlns:a16="http://schemas.microsoft.com/office/drawing/2014/main" val="1293054442"/>
                    </a:ext>
                  </a:extLst>
                </a:gridCol>
              </a:tblGrid>
              <a:tr h="141793">
                <a:tc>
                  <a:txBody>
                    <a:bodyPr/>
                    <a:lstStyle/>
                    <a:p>
                      <a:pPr algn="l"/>
                      <a:r>
                        <a:rPr kumimoji="1" lang="ja-JP" altLang="en-US" sz="900" spc="0" dirty="0"/>
                        <a:t>氏名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性別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男　・　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生年月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700" spc="0" dirty="0"/>
                        <a:t>西暦 </a:t>
                      </a:r>
                      <a:r>
                        <a:rPr kumimoji="1" lang="ja-JP" altLang="en-US" sz="900" spc="0" dirty="0"/>
                        <a:t>　　　　　　　 　　年　　　月　　　</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207963">
                <a:tc>
                  <a:txBody>
                    <a:bodyPr/>
                    <a:lstStyle/>
                    <a:p>
                      <a:pPr algn="l"/>
                      <a:r>
                        <a:rPr kumimoji="1" lang="ja-JP" altLang="en-US" sz="900" spc="0" dirty="0"/>
                        <a:t>居住地</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algn="r"/>
                      <a:r>
                        <a:rPr kumimoji="1" lang="ja-JP" altLang="en-US" sz="700" spc="0" dirty="0"/>
                        <a:t>都 ・ 道 ・ 府 ・ 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l"/>
                      <a:endParaRPr kumimoji="1" lang="ja-JP" altLang="en-US" sz="9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900" spc="0" dirty="0"/>
                        <a:t>年齢</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r"/>
                      <a:r>
                        <a:rPr kumimoji="1" lang="ja-JP" altLang="en-US" sz="900" spc="0" dirty="0"/>
                        <a:t>　　　歳　　　　　　か月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9262993"/>
                  </a:ext>
                </a:extLst>
              </a:tr>
            </a:tbl>
          </a:graphicData>
        </a:graphic>
      </p:graphicFrame>
      <p:sp>
        <p:nvSpPr>
          <p:cNvPr id="4" name="テキスト ボックス 3">
            <a:extLst>
              <a:ext uri="{FF2B5EF4-FFF2-40B4-BE49-F238E27FC236}">
                <a16:creationId xmlns:a16="http://schemas.microsoft.com/office/drawing/2014/main" id="{FCD6DED0-F35C-3890-E176-DE1054E5F9A1}"/>
              </a:ext>
            </a:extLst>
          </p:cNvPr>
          <p:cNvSpPr txBox="1"/>
          <p:nvPr/>
        </p:nvSpPr>
        <p:spPr>
          <a:xfrm>
            <a:off x="296863" y="277377"/>
            <a:ext cx="6264272" cy="215444"/>
          </a:xfrm>
          <a:prstGeom prst="rect">
            <a:avLst/>
          </a:prstGeom>
          <a:noFill/>
        </p:spPr>
        <p:txBody>
          <a:bodyPr wrap="square" lIns="0" tIns="0" rIns="0" bIns="0" rtlCol="0">
            <a:spAutoFit/>
          </a:bodyPr>
          <a:lstStyle/>
          <a:p>
            <a:pPr algn="ctr"/>
            <a:r>
              <a:rPr kumimoji="1" lang="ja-JP" altLang="en-US" sz="1400" b="1" spc="300" dirty="0"/>
              <a:t>予防接種歴・罹患歴調査票</a:t>
            </a:r>
            <a:r>
              <a:rPr lang="ja-JP" altLang="en-US" sz="1400" b="1" spc="300" dirty="0"/>
              <a:t>（１９歳以下の方用</a:t>
            </a:r>
            <a:r>
              <a:rPr kumimoji="1" lang="ja-JP" altLang="en-US" sz="1400" b="1" spc="300" dirty="0"/>
              <a:t>）</a:t>
            </a:r>
          </a:p>
        </p:txBody>
      </p:sp>
      <p:sp>
        <p:nvSpPr>
          <p:cNvPr id="5" name="テキスト ボックス 4">
            <a:extLst>
              <a:ext uri="{FF2B5EF4-FFF2-40B4-BE49-F238E27FC236}">
                <a16:creationId xmlns:a16="http://schemas.microsoft.com/office/drawing/2014/main" id="{2792F870-D799-DA32-085A-0F8E62B26055}"/>
              </a:ext>
            </a:extLst>
          </p:cNvPr>
          <p:cNvSpPr txBox="1"/>
          <p:nvPr/>
        </p:nvSpPr>
        <p:spPr>
          <a:xfrm>
            <a:off x="4900857" y="570720"/>
            <a:ext cx="1615828" cy="138499"/>
          </a:xfrm>
          <a:prstGeom prst="rect">
            <a:avLst/>
          </a:prstGeom>
          <a:noFill/>
        </p:spPr>
        <p:txBody>
          <a:bodyPr wrap="none" lIns="0" tIns="0" rIns="0" bIns="0" rtlCol="0">
            <a:spAutoFit/>
          </a:bodyPr>
          <a:lstStyle/>
          <a:p>
            <a:pPr algn="r"/>
            <a:r>
              <a:rPr kumimoji="1" lang="ja-JP" altLang="en-US" sz="900" dirty="0"/>
              <a:t>回答日：　</a:t>
            </a:r>
            <a:r>
              <a:rPr kumimoji="1" lang="en-US" altLang="ja-JP" sz="900" dirty="0"/>
              <a:t>  </a:t>
            </a:r>
            <a:r>
              <a:rPr lang="ja-JP" altLang="en-US" sz="900" dirty="0"/>
              <a:t>　</a:t>
            </a:r>
            <a:r>
              <a:rPr kumimoji="1" lang="en-US" altLang="ja-JP" sz="900" dirty="0"/>
              <a:t> </a:t>
            </a:r>
            <a:r>
              <a:rPr kumimoji="1" lang="ja-JP" altLang="en-US" sz="900" dirty="0"/>
              <a:t>　　</a:t>
            </a:r>
            <a:r>
              <a:rPr lang="ja-JP" altLang="en-US" sz="900" dirty="0"/>
              <a:t>年　　　月　　　日</a:t>
            </a:r>
            <a:endParaRPr kumimoji="1" lang="ja-JP" altLang="en-US" sz="900" dirty="0"/>
          </a:p>
        </p:txBody>
      </p:sp>
      <p:graphicFrame>
        <p:nvGraphicFramePr>
          <p:cNvPr id="6" name="表 5">
            <a:extLst>
              <a:ext uri="{FF2B5EF4-FFF2-40B4-BE49-F238E27FC236}">
                <a16:creationId xmlns:a16="http://schemas.microsoft.com/office/drawing/2014/main" id="{69E2F064-1C9F-3CA6-1D46-8C100E3BB0A3}"/>
              </a:ext>
            </a:extLst>
          </p:cNvPr>
          <p:cNvGraphicFramePr>
            <a:graphicFrameLocks noGrp="1"/>
          </p:cNvGraphicFramePr>
          <p:nvPr>
            <p:extLst>
              <p:ext uri="{D42A27DB-BD31-4B8C-83A1-F6EECF244321}">
                <p14:modId xmlns:p14="http://schemas.microsoft.com/office/powerpoint/2010/main" val="939016988"/>
              </p:ext>
            </p:extLst>
          </p:nvPr>
        </p:nvGraphicFramePr>
        <p:xfrm>
          <a:off x="296862" y="1252542"/>
          <a:ext cx="2597290" cy="228600"/>
        </p:xfrm>
        <a:graphic>
          <a:graphicData uri="http://schemas.openxmlformats.org/drawingml/2006/table">
            <a:tbl>
              <a:tblPr firstRow="1" bandRow="1">
                <a:tableStyleId>{5940675A-B579-460E-94D1-54222C63F5DA}</a:tableStyleId>
              </a:tblPr>
              <a:tblGrid>
                <a:gridCol w="923290">
                  <a:extLst>
                    <a:ext uri="{9D8B030D-6E8A-4147-A177-3AD203B41FA5}">
                      <a16:colId xmlns:a16="http://schemas.microsoft.com/office/drawing/2014/main" val="772831762"/>
                    </a:ext>
                  </a:extLst>
                </a:gridCol>
                <a:gridCol w="1674000">
                  <a:extLst>
                    <a:ext uri="{9D8B030D-6E8A-4147-A177-3AD203B41FA5}">
                      <a16:colId xmlns:a16="http://schemas.microsoft.com/office/drawing/2014/main" val="876599362"/>
                    </a:ext>
                  </a:extLst>
                </a:gridCol>
              </a:tblGrid>
              <a:tr h="0">
                <a:tc>
                  <a:txBody>
                    <a:bodyPr/>
                    <a:lstStyle/>
                    <a:p>
                      <a:pPr algn="l"/>
                      <a:r>
                        <a:rPr kumimoji="1" lang="ja-JP" altLang="en-US" sz="900" spc="0" dirty="0"/>
                        <a:t>母子手帳の所持</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あり  ・  なし</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bl>
          </a:graphicData>
        </a:graphic>
      </p:graphicFrame>
      <p:sp>
        <p:nvSpPr>
          <p:cNvPr id="7" name="テキスト ボックス 6">
            <a:extLst>
              <a:ext uri="{FF2B5EF4-FFF2-40B4-BE49-F238E27FC236}">
                <a16:creationId xmlns:a16="http://schemas.microsoft.com/office/drawing/2014/main" id="{DB84CFBA-6703-58CF-8F90-FEA20CB526AD}"/>
              </a:ext>
            </a:extLst>
          </p:cNvPr>
          <p:cNvSpPr txBox="1"/>
          <p:nvPr/>
        </p:nvSpPr>
        <p:spPr>
          <a:xfrm>
            <a:off x="296863" y="2056197"/>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予防接種歴</a:t>
            </a:r>
            <a:r>
              <a:rPr kumimoji="1" lang="ja-JP" altLang="en-US" sz="1100" b="1" dirty="0">
                <a:solidFill>
                  <a:schemeClr val="bg1"/>
                </a:solidFill>
              </a:rPr>
              <a:t>（これまでに受けたワクチンの種類や回数など）</a:t>
            </a:r>
            <a:endParaRPr kumimoji="1" lang="ja-JP" altLang="en-US" sz="1200" b="1" dirty="0">
              <a:solidFill>
                <a:schemeClr val="bg1"/>
              </a:solidFill>
            </a:endParaRPr>
          </a:p>
        </p:txBody>
      </p:sp>
      <p:graphicFrame>
        <p:nvGraphicFramePr>
          <p:cNvPr id="10" name="表 9">
            <a:extLst>
              <a:ext uri="{FF2B5EF4-FFF2-40B4-BE49-F238E27FC236}">
                <a16:creationId xmlns:a16="http://schemas.microsoft.com/office/drawing/2014/main" id="{0F3F5298-847D-C556-9328-7617C1ABA489}"/>
              </a:ext>
            </a:extLst>
          </p:cNvPr>
          <p:cNvGraphicFramePr>
            <a:graphicFrameLocks noGrp="1"/>
          </p:cNvGraphicFramePr>
          <p:nvPr>
            <p:extLst>
              <p:ext uri="{D42A27DB-BD31-4B8C-83A1-F6EECF244321}">
                <p14:modId xmlns:p14="http://schemas.microsoft.com/office/powerpoint/2010/main" val="2637292106"/>
              </p:ext>
            </p:extLst>
          </p:nvPr>
        </p:nvGraphicFramePr>
        <p:xfrm>
          <a:off x="296863" y="2338427"/>
          <a:ext cx="6259874" cy="7086573"/>
        </p:xfrm>
        <a:graphic>
          <a:graphicData uri="http://schemas.openxmlformats.org/drawingml/2006/table">
            <a:tbl>
              <a:tblPr firstRow="1" bandRow="1">
                <a:tableStyleId>{5940675A-B579-460E-94D1-54222C63F5DA}</a:tableStyleId>
              </a:tblPr>
              <a:tblGrid>
                <a:gridCol w="504000">
                  <a:extLst>
                    <a:ext uri="{9D8B030D-6E8A-4147-A177-3AD203B41FA5}">
                      <a16:colId xmlns:a16="http://schemas.microsoft.com/office/drawing/2014/main" val="2780264483"/>
                    </a:ext>
                  </a:extLst>
                </a:gridCol>
                <a:gridCol w="1193974">
                  <a:extLst>
                    <a:ext uri="{9D8B030D-6E8A-4147-A177-3AD203B41FA5}">
                      <a16:colId xmlns:a16="http://schemas.microsoft.com/office/drawing/2014/main" val="3592769438"/>
                    </a:ext>
                  </a:extLst>
                </a:gridCol>
                <a:gridCol w="1200140">
                  <a:extLst>
                    <a:ext uri="{9D8B030D-6E8A-4147-A177-3AD203B41FA5}">
                      <a16:colId xmlns:a16="http://schemas.microsoft.com/office/drawing/2014/main" val="4289786845"/>
                    </a:ext>
                  </a:extLst>
                </a:gridCol>
                <a:gridCol w="1018253">
                  <a:extLst>
                    <a:ext uri="{9D8B030D-6E8A-4147-A177-3AD203B41FA5}">
                      <a16:colId xmlns:a16="http://schemas.microsoft.com/office/drawing/2014/main" val="785507391"/>
                    </a:ext>
                  </a:extLst>
                </a:gridCol>
                <a:gridCol w="1139526">
                  <a:extLst>
                    <a:ext uri="{9D8B030D-6E8A-4147-A177-3AD203B41FA5}">
                      <a16:colId xmlns:a16="http://schemas.microsoft.com/office/drawing/2014/main" val="362383493"/>
                    </a:ext>
                  </a:extLst>
                </a:gridCol>
                <a:gridCol w="1203981">
                  <a:extLst>
                    <a:ext uri="{9D8B030D-6E8A-4147-A177-3AD203B41FA5}">
                      <a16:colId xmlns:a16="http://schemas.microsoft.com/office/drawing/2014/main" val="141128004"/>
                    </a:ext>
                  </a:extLst>
                </a:gridCol>
              </a:tblGrid>
              <a:tr h="0">
                <a:tc gridSpan="2">
                  <a:txBody>
                    <a:bodyPr/>
                    <a:lstStyle/>
                    <a:p>
                      <a:pPr algn="l"/>
                      <a:r>
                        <a:rPr kumimoji="1" lang="ja-JP" altLang="en-US" sz="900" spc="0" dirty="0"/>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l"/>
                      <a:r>
                        <a:rPr kumimoji="1" lang="ja-JP" altLang="en-US" sz="900" spc="0" dirty="0"/>
                        <a:t>接種の有無</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接種回数</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最後に接種した年月</a:t>
                      </a:r>
                    </a:p>
                    <a:p>
                      <a:pPr algn="l"/>
                      <a:r>
                        <a:rPr kumimoji="1" lang="ja-JP" altLang="en-US" sz="900" spc="0" dirty="0"/>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商品名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0">
                <a:tc gridSpan="6">
                  <a:txBody>
                    <a:bodyPr/>
                    <a:lstStyle/>
                    <a:p>
                      <a:pPr algn="l"/>
                      <a:r>
                        <a:rPr kumimoji="1" lang="en-US" altLang="ja-JP" sz="900" b="1" spc="0" dirty="0">
                          <a:solidFill>
                            <a:schemeClr val="bg1"/>
                          </a:solidFill>
                          <a:latin typeface="+mn-ea"/>
                          <a:ea typeface="+mn-ea"/>
                        </a:rPr>
                        <a:t>1.</a:t>
                      </a:r>
                      <a:r>
                        <a:rPr kumimoji="1" lang="ja-JP" altLang="en-US" sz="900" b="1" spc="0" dirty="0">
                          <a:solidFill>
                            <a:schemeClr val="bg1"/>
                          </a:solidFill>
                          <a:latin typeface="+mn-ea"/>
                          <a:ea typeface="+mn-ea"/>
                        </a:rPr>
                        <a:t>　ヒブ （インフルエンザ菌</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 ，</a:t>
                      </a:r>
                      <a:r>
                        <a:rPr kumimoji="1" lang="en-US" altLang="ja-JP" sz="900" b="1" spc="0" dirty="0">
                          <a:solidFill>
                            <a:schemeClr val="bg1"/>
                          </a:solidFill>
                          <a:latin typeface="+mn-ea"/>
                          <a:ea typeface="+mn-ea"/>
                        </a:rPr>
                        <a:t>Hib</a:t>
                      </a:r>
                      <a:r>
                        <a:rPr kumimoji="1" lang="ja-JP" altLang="en-US" sz="900" b="1" spc="0" dirty="0">
                          <a:solidFill>
                            <a:schemeClr val="bg1"/>
                          </a:solidFill>
                          <a:latin typeface="+mn-ea"/>
                          <a:ea typeface="+mn-ea"/>
                        </a:rPr>
                        <a:t>） （</a:t>
                      </a:r>
                      <a:r>
                        <a:rPr lang="en-US" altLang="ja-JP" sz="800" b="0" i="0" u="none" strike="noStrike" dirty="0">
                          <a:solidFill>
                            <a:schemeClr val="bg1"/>
                          </a:solidFill>
                          <a:effectLst/>
                          <a:latin typeface="游ゴシック" panose="020B0400000000000000" pitchFamily="50" charset="-128"/>
                          <a:ea typeface="游ゴシック" panose="020B0400000000000000" pitchFamily="50" charset="-128"/>
                        </a:rPr>
                        <a:t>※</a:t>
                      </a:r>
                      <a:r>
                        <a:rPr lang="ja-JP" altLang="en-US" sz="800" b="0" i="0" u="none" strike="noStrike" dirty="0">
                          <a:solidFill>
                            <a:schemeClr val="bg1"/>
                          </a:solidFill>
                          <a:effectLst/>
                          <a:latin typeface="游ゴシック" panose="020B0400000000000000" pitchFamily="50" charset="-128"/>
                          <a:ea typeface="游ゴシック" panose="020B0400000000000000" pitchFamily="50" charset="-128"/>
                        </a:rPr>
                        <a:t>冬季の季節性インフルエンザとは異なります</a:t>
                      </a:r>
                      <a:r>
                        <a:rPr kumimoji="1" lang="ja-JP" altLang="en-US" sz="900" b="1" spc="0" dirty="0">
                          <a:solidFill>
                            <a:schemeClr val="bg1"/>
                          </a:solidFill>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10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549317"/>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ヒブ （インフルエンザ菌</a:t>
                      </a:r>
                      <a:r>
                        <a:rPr kumimoji="1" lang="en-US" altLang="ja-JP" sz="700" b="1" spc="0" dirty="0">
                          <a:latin typeface="+mn-ea"/>
                          <a:ea typeface="+mn-ea"/>
                        </a:rPr>
                        <a:t>b</a:t>
                      </a:r>
                      <a:r>
                        <a:rPr kumimoji="1" lang="ja-JP" altLang="en-US" sz="700" b="1" spc="0" dirty="0">
                          <a:latin typeface="+mn-ea"/>
                          <a:ea typeface="+mn-ea"/>
                        </a:rPr>
                        <a:t>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latin typeface="+mn-ea"/>
                          <a:ea typeface="+mn-ea"/>
                        </a:rPr>
                        <a:t>アクトヒブ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79262993"/>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mn-ea"/>
                          <a:ea typeface="+mn-ea"/>
                          <a:cs typeface="+mn-cs"/>
                        </a:rPr>
                        <a:t>2.</a:t>
                      </a:r>
                      <a:r>
                        <a:rPr kumimoji="1" lang="ja-JP" altLang="en-US" sz="900" b="1" i="0" u="none" strike="noStrike" kern="1200" cap="none" spc="0" normalizeH="0" baseline="0" noProof="0" dirty="0">
                          <a:ln>
                            <a:noFill/>
                          </a:ln>
                          <a:solidFill>
                            <a:prstClr val="white"/>
                          </a:solidFill>
                          <a:effectLst/>
                          <a:uLnTx/>
                          <a:uFillTx/>
                          <a:latin typeface="+mn-ea"/>
                          <a:ea typeface="+mn-ea"/>
                          <a:cs typeface="+mn-cs"/>
                        </a:rPr>
                        <a:t>　小児用肺炎球菌</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8218751"/>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7</a:t>
                      </a:r>
                      <a:r>
                        <a:rPr lang="ja-JP" altLang="en-US" sz="700" b="1" i="0" u="none" strike="noStrike" dirty="0">
                          <a:solidFill>
                            <a:srgbClr val="000000"/>
                          </a:solidFill>
                          <a:effectLst/>
                          <a:latin typeface="+mn-ea"/>
                          <a:ea typeface="+mn-ea"/>
                        </a:rPr>
                        <a:t>価　　　</a:t>
                      </a:r>
                      <a:endPar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2013</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11</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月のみ定期接種でした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86778316"/>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13</a:t>
                      </a:r>
                      <a:r>
                        <a:rPr lang="ja-JP" altLang="en-US" sz="700" b="1" i="0" u="none" strike="noStrike" dirty="0">
                          <a:solidFill>
                            <a:srgbClr val="000000"/>
                          </a:solidFill>
                          <a:effectLst/>
                          <a:latin typeface="+mn-ea"/>
                          <a:ea typeface="+mn-ea"/>
                        </a:rPr>
                        <a:t>価</a:t>
                      </a:r>
                      <a:br>
                        <a:rPr lang="en-US" altLang="ja-JP" sz="700" b="1" i="0" u="none" strike="noStrike" dirty="0">
                          <a:solidFill>
                            <a:srgbClr val="000000"/>
                          </a:solidFill>
                          <a:effectLst/>
                          <a:latin typeface="+mn-ea"/>
                          <a:ea typeface="+mn-ea"/>
                        </a:rPr>
                      </a:b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2013</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11</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6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600" b="0" i="0" u="none" strike="noStrike" dirty="0">
                          <a:solidFill>
                            <a:srgbClr val="000000"/>
                          </a:solidFill>
                          <a:effectLst/>
                          <a:latin typeface="游ゴシック" panose="020B0400000000000000" pitchFamily="50" charset="-128"/>
                          <a:ea typeface="游ゴシック" panose="020B0400000000000000" pitchFamily="50" charset="-128"/>
                        </a:rPr>
                        <a:t>月まで定期接種でした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r>
                        <a:rPr lang="en-US" altLang="ja-JP" sz="700" b="0" i="0" u="none" strike="noStrike" dirty="0">
                          <a:solidFill>
                            <a:srgbClr val="000000"/>
                          </a:solidFill>
                          <a:effectLst/>
                          <a:latin typeface="+mn-ea"/>
                          <a:ea typeface="+mn-ea"/>
                        </a:rPr>
                        <a:t>13</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42681041"/>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15</a:t>
                      </a:r>
                      <a:r>
                        <a:rPr lang="ja-JP" altLang="en-US" sz="700" b="1" i="0" u="none" strike="noStrike" dirty="0">
                          <a:solidFill>
                            <a:srgbClr val="000000"/>
                          </a:solidFill>
                          <a:effectLst/>
                          <a:latin typeface="+mn-ea"/>
                          <a:ea typeface="+mn-ea"/>
                        </a:rPr>
                        <a:t>価</a:t>
                      </a:r>
                      <a:b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バクニュバンス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64634260"/>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小児用肺炎球菌　</a:t>
                      </a:r>
                      <a:r>
                        <a:rPr lang="en-US" altLang="ja-JP" sz="700" b="1" i="0" u="none" strike="noStrike" dirty="0">
                          <a:solidFill>
                            <a:srgbClr val="000000"/>
                          </a:solidFill>
                          <a:effectLst/>
                          <a:latin typeface="+mn-ea"/>
                          <a:ea typeface="+mn-ea"/>
                        </a:rPr>
                        <a:t>20</a:t>
                      </a:r>
                      <a:r>
                        <a:rPr lang="ja-JP" altLang="en-US" sz="700" b="1" i="0" u="none" strike="noStrike" dirty="0">
                          <a:solidFill>
                            <a:srgbClr val="000000"/>
                          </a:solidFill>
                          <a:effectLst/>
                          <a:latin typeface="+mn-ea"/>
                          <a:ea typeface="+mn-ea"/>
                        </a:rPr>
                        <a:t>価</a:t>
                      </a:r>
                      <a:br>
                        <a:rPr lang="ja-JP" altLang="en-US" sz="700" b="1" i="0" u="none" strike="noStrike" dirty="0">
                          <a:solidFill>
                            <a:srgbClr val="000000"/>
                          </a:solidFill>
                          <a:effectLst/>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プレベナー</a:t>
                      </a:r>
                      <a:r>
                        <a:rPr lang="en-US" altLang="ja-JP" sz="700" b="0" i="0" u="none" strike="noStrike" dirty="0">
                          <a:solidFill>
                            <a:srgbClr val="000000"/>
                          </a:solidFill>
                          <a:effectLst/>
                          <a:latin typeface="+mn-ea"/>
                          <a:ea typeface="+mn-ea"/>
                        </a:rPr>
                        <a:t>20</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91864627"/>
                  </a:ext>
                </a:extLst>
              </a:tr>
              <a:tr h="154000">
                <a:tc gridSpan="6">
                  <a:txBody>
                    <a:bodyPr/>
                    <a:lstStyle/>
                    <a:p>
                      <a:pPr algn="l"/>
                      <a:r>
                        <a:rPr kumimoji="1" lang="en-US" altLang="ja-JP" sz="900" b="1" spc="0" dirty="0">
                          <a:solidFill>
                            <a:schemeClr val="bg1"/>
                          </a:solidFill>
                          <a:latin typeface="+mn-ea"/>
                          <a:ea typeface="+mn-ea"/>
                        </a:rPr>
                        <a:t>3. </a:t>
                      </a:r>
                      <a:r>
                        <a:rPr kumimoji="1" lang="ja-JP" altLang="en-US" sz="900" b="1" spc="0" dirty="0">
                          <a:solidFill>
                            <a:schemeClr val="bg1"/>
                          </a:solidFill>
                          <a:latin typeface="+mn-ea"/>
                          <a:ea typeface="+mn-ea"/>
                        </a:rPr>
                        <a:t>  ジフテリア　・　百日せき　・　破傷風　・　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98120">
                <a:tc gridSpan="2">
                  <a:txBody>
                    <a:bodyPr/>
                    <a:lstStyle/>
                    <a:p>
                      <a:pPr algn="l"/>
                      <a:r>
                        <a:rPr kumimoji="1" lang="ja-JP" altLang="en-US" sz="700" b="1" spc="0" dirty="0">
                          <a:latin typeface="+mn-ea"/>
                          <a:ea typeface="+mn-ea"/>
                        </a:rPr>
                        <a:t>２種混合：</a:t>
                      </a:r>
                      <a:r>
                        <a:rPr kumimoji="1" lang="en-US" altLang="ja-JP" sz="700" b="1" spc="0" dirty="0">
                          <a:latin typeface="+mn-ea"/>
                          <a:ea typeface="+mn-ea"/>
                        </a:rPr>
                        <a:t>DT</a:t>
                      </a:r>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700" b="0" spc="0" dirty="0">
                          <a:latin typeface="+mn-ea"/>
                          <a:ea typeface="+mn-ea"/>
                        </a:rPr>
                        <a:t>DT</a:t>
                      </a:r>
                      <a:r>
                        <a:rPr kumimoji="1" lang="ja-JP" altLang="en-US" sz="700" b="0" spc="0" dirty="0">
                          <a:latin typeface="+mn-ea"/>
                          <a:ea typeface="+mn-ea"/>
                        </a:rPr>
                        <a:t>ビック</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98120">
                <a:tc gridSpan="2">
                  <a:txBody>
                    <a:bodyPr/>
                    <a:lstStyle/>
                    <a:p>
                      <a:pPr algn="l"/>
                      <a:r>
                        <a:rPr kumimoji="1" lang="ja-JP" altLang="en-US" sz="700" b="1" spc="0" dirty="0">
                          <a:latin typeface="+mn-ea"/>
                          <a:ea typeface="+mn-ea"/>
                        </a:rPr>
                        <a:t>３種混合：</a:t>
                      </a:r>
                      <a:r>
                        <a:rPr kumimoji="1" lang="en-US" altLang="ja-JP" sz="700" b="1" spc="0" dirty="0">
                          <a:latin typeface="+mn-ea"/>
                          <a:ea typeface="+mn-ea"/>
                        </a:rPr>
                        <a:t>DPT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トリビック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5548206"/>
                  </a:ext>
                </a:extLst>
              </a:tr>
              <a:tr h="198120">
                <a:tc rowSpan="4">
                  <a:txBody>
                    <a:bodyPr/>
                    <a:lstStyle/>
                    <a:p>
                      <a:pPr algn="l"/>
                      <a:r>
                        <a:rPr kumimoji="1" lang="ja-JP" altLang="en-US" sz="700" b="1" spc="0" dirty="0"/>
                        <a:t>４種混合：</a:t>
                      </a:r>
                      <a:r>
                        <a:rPr kumimoji="1" lang="en-US" altLang="ja-JP" sz="700" b="1" spc="0" dirty="0"/>
                        <a:t>DPT-IPV</a:t>
                      </a:r>
                      <a:endParaRPr kumimoji="1" lang="ja-JP" altLang="en-US" sz="700" b="1"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700" b="1" spc="0" dirty="0">
                          <a:latin typeface="+mn-ea"/>
                          <a:ea typeface="+mn-ea"/>
                        </a:rPr>
                        <a:t>①阪大ビケン （ビケン）　</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①テトラビック</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01730213"/>
                  </a:ext>
                </a:extLst>
              </a:tr>
              <a:tr h="198120">
                <a:tc vMerge="1">
                  <a:txBody>
                    <a:bodyPr/>
                    <a:lstStyle/>
                    <a:p>
                      <a:endParaRPr kumimoji="1" lang="ja-JP" altLang="en-US"/>
                    </a:p>
                  </a:txBody>
                  <a:tcPr>
                    <a:lnT w="6350" cap="flat" cmpd="sng" algn="ctr">
                      <a:solidFill>
                        <a:schemeClr val="tx1"/>
                      </a:solidFill>
                      <a:prstDash val="solid"/>
                      <a:round/>
                      <a:headEnd type="none" w="med" len="med"/>
                      <a:tailEnd type="none" w="med" len="med"/>
                    </a:lnT>
                  </a:tcPr>
                </a:tc>
                <a:tc>
                  <a:txBody>
                    <a:bodyPr/>
                    <a:lstStyle/>
                    <a:p>
                      <a:r>
                        <a:rPr kumimoji="1" lang="ja-JP" altLang="en-US" sz="700" b="1" spc="0">
                          <a:latin typeface="+mn-ea"/>
                          <a:ea typeface="+mn-ea"/>
                        </a:rPr>
                        <a:t>②</a:t>
                      </a:r>
                      <a:r>
                        <a:rPr kumimoji="1" lang="en-US" altLang="ja-JP" sz="700" b="1" spc="0">
                          <a:latin typeface="+mn-ea"/>
                          <a:ea typeface="+mn-ea"/>
                        </a:rPr>
                        <a:t>KM</a:t>
                      </a:r>
                      <a:r>
                        <a:rPr kumimoji="1" lang="ja-JP" altLang="en-US" sz="700" b="1" spc="0">
                          <a:latin typeface="+mn-ea"/>
                          <a:ea typeface="+mn-ea"/>
                        </a:rPr>
                        <a:t>バイオロジクス</a:t>
                      </a:r>
                      <a:endParaRPr kumimoji="1" lang="ja-JP" altLang="en-US"/>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700" spc="0"/>
                        <a:t>受けた ・ 受けてない ・ 不明</a:t>
                      </a:r>
                      <a:endParaRPr kumimoji="1" lang="ja-JP" altLang="en-US"/>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700" spc="0"/>
                        <a:t>不明 ・ わかる（　　　回）</a:t>
                      </a:r>
                      <a:endParaRPr kumimoji="1" lang="ja-JP" altLang="en-US"/>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700" spc="0" dirty="0"/>
                        <a:t>西暦　　　　　　　年　　　 　月</a:t>
                      </a:r>
                      <a:endParaRPr kumimoji="1" lang="ja-JP" altLang="en-US" dirty="0"/>
                    </a:p>
                  </a:txBody>
                  <a:tcPr marL="45720" marR="4572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②クアトロバック</a:t>
                      </a:r>
                      <a:endParaRPr lang="ja-JP" altLang="en-US" sz="700" b="0" i="0" u="none" strike="noStrike" dirty="0">
                        <a:solidFill>
                          <a:srgbClr val="000000"/>
                        </a:solidFill>
                        <a:effectLst/>
                        <a:latin typeface="+mn-ea"/>
                        <a:ea typeface="+mn-ea"/>
                      </a:endParaRPr>
                    </a:p>
                  </a:txBody>
                  <a:tcPr marL="45720" marR="4572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30791087"/>
                  </a:ext>
                </a:extLst>
              </a:tr>
              <a:tr h="198120">
                <a:tc v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b="1" spc="0" dirty="0">
                          <a:latin typeface="+mn-ea"/>
                          <a:ea typeface="+mn-ea"/>
                        </a:rPr>
                        <a:t>③第一三共 （北里第一三共）</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lang="ja-JP" altLang="en-US" sz="700" b="0" u="none" strike="noStrike" dirty="0">
                          <a:effectLst/>
                          <a:latin typeface="+mn-ea"/>
                          <a:ea typeface="+mn-ea"/>
                        </a:rPr>
                        <a:t>③スクエアキッズ</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52056276"/>
                  </a:ext>
                </a:extLst>
              </a:tr>
              <a:tr h="198120">
                <a:tc vMerge="1">
                  <a:txBody>
                    <a:bodyPr/>
                    <a:lstStyle/>
                    <a:p>
                      <a:endParaRPr kumimoji="1" lang="ja-JP" altLang="en-US"/>
                    </a:p>
                  </a:txBody>
                  <a:tcPr>
                    <a:lnT w="6350" cap="flat" cmpd="sng" algn="ctr">
                      <a:solidFill>
                        <a:schemeClr val="tx1"/>
                      </a:solidFill>
                      <a:prstDash val="solid"/>
                      <a:round/>
                      <a:headEnd type="none" w="med" len="med"/>
                      <a:tailEnd type="none" w="med" len="med"/>
                    </a:lnT>
                  </a:tcPr>
                </a:tc>
                <a:tc>
                  <a:txBody>
                    <a:bodyPr/>
                    <a:lstStyle/>
                    <a:p>
                      <a:r>
                        <a:rPr kumimoji="1" lang="ja-JP" altLang="en-US" sz="700" b="1" spc="0" dirty="0">
                          <a:latin typeface="+mn-ea"/>
                          <a:ea typeface="+mn-ea"/>
                        </a:rPr>
                        <a:t>④製造所までは不明</a:t>
                      </a:r>
                      <a:endParaRPr kumimoji="1" lang="ja-JP" altLang="en-US" dirty="0"/>
                    </a:p>
                  </a:txBody>
                  <a:tcPr marL="45720" marR="4572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ja-JP" altLang="en-US" sz="700" spc="0" dirty="0"/>
                        <a:t>受けた ・ 受けてない ・ 不明</a:t>
                      </a:r>
                      <a:endParaRPr kumimoji="1" lang="ja-JP" altLang="en-US"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700" spc="0" dirty="0"/>
                        <a:t>不明 ・ わかる（　　　回）</a:t>
                      </a:r>
                      <a:endParaRPr kumimoji="1" lang="ja-JP" altLang="en-US"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700" spc="0" dirty="0"/>
                        <a:t>西暦　　　　　　　年　　　 　月</a:t>
                      </a:r>
                      <a:endParaRPr kumimoji="1" lang="ja-JP" altLang="en-US"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6557522"/>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５種混合：</a:t>
                      </a:r>
                      <a:r>
                        <a:rPr kumimoji="1" lang="en-US" altLang="ja-JP" sz="700" b="1" spc="0" dirty="0">
                          <a:latin typeface="+mn-ea"/>
                          <a:ea typeface="+mn-ea"/>
                        </a:rPr>
                        <a:t>DPT‐IPV‐Hib</a:t>
                      </a:r>
                      <a:br>
                        <a:rPr kumimoji="1" lang="en-US" altLang="ja-JP" sz="700" b="1" spc="0" dirty="0">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l"/>
                      <a:endParaRPr kumimoji="1" lang="ja-JP" altLang="en-US" sz="700" b="1"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ゴービック、</a:t>
                      </a:r>
                      <a:br>
                        <a:rPr lang="en-US" altLang="ja-JP" sz="700" b="0" i="0" u="none" strike="noStrike" dirty="0">
                          <a:solidFill>
                            <a:srgbClr val="000000"/>
                          </a:solidFill>
                          <a:effectLst/>
                          <a:latin typeface="+mn-ea"/>
                          <a:ea typeface="+mn-ea"/>
                        </a:rPr>
                      </a:br>
                      <a:r>
                        <a:rPr lang="ja-JP" altLang="en-US" sz="700" b="0" i="0" u="none" strike="noStrike" dirty="0">
                          <a:solidFill>
                            <a:srgbClr val="000000"/>
                          </a:solidFill>
                          <a:effectLst/>
                          <a:latin typeface="+mn-ea"/>
                          <a:ea typeface="+mn-ea"/>
                        </a:rPr>
                        <a:t>クイントバックなど</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731739"/>
                  </a:ext>
                </a:extLst>
              </a:tr>
              <a:tr h="154000">
                <a:tc gridSpan="2">
                  <a:txBody>
                    <a:bodyPr/>
                    <a:lstStyle/>
                    <a:p>
                      <a:pPr algn="l"/>
                      <a:r>
                        <a:rPr kumimoji="1" lang="en-US" altLang="ja-JP" sz="700" b="1" spc="0" dirty="0">
                          <a:latin typeface="+mn-ea"/>
                          <a:ea typeface="+mn-ea"/>
                        </a:rPr>
                        <a:t>IPV (</a:t>
                      </a:r>
                      <a:r>
                        <a:rPr kumimoji="1" lang="ja-JP" altLang="en-US" sz="700" b="1" spc="0" dirty="0">
                          <a:latin typeface="+mn-ea"/>
                          <a:ea typeface="+mn-ea"/>
                        </a:rPr>
                        <a:t>不活化ポリオワクチン</a:t>
                      </a:r>
                      <a:r>
                        <a:rPr kumimoji="1" lang="en-US" altLang="ja-JP" sz="700" b="1" spc="0" dirty="0">
                          <a:latin typeface="+mn-ea"/>
                          <a:ea typeface="+mn-ea"/>
                        </a:rPr>
                        <a:t>)</a:t>
                      </a:r>
                    </a:p>
                    <a:p>
                      <a:pPr algn="l"/>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2012</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イモバックスポリオ</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8224960"/>
                  </a:ext>
                </a:extLst>
              </a:tr>
              <a:tr h="216000">
                <a:tc gridSpan="2">
                  <a:txBody>
                    <a:bodyPr/>
                    <a:lstStyle/>
                    <a:p>
                      <a:pPr algn="l"/>
                      <a:r>
                        <a:rPr kumimoji="1" lang="ja-JP" altLang="en-US" sz="700" b="1" spc="0" dirty="0">
                          <a:latin typeface="+mn-ea"/>
                          <a:ea typeface="+mn-ea"/>
                        </a:rPr>
                        <a:t>ポリオ　経口生ワクチン （</a:t>
                      </a:r>
                      <a:r>
                        <a:rPr kumimoji="1" lang="en-US" altLang="ja-JP" sz="700" b="1" spc="0" dirty="0">
                          <a:latin typeface="+mn-ea"/>
                          <a:ea typeface="+mn-ea"/>
                        </a:rPr>
                        <a:t>OPV</a:t>
                      </a:r>
                      <a:r>
                        <a:rPr kumimoji="1" lang="ja-JP" altLang="en-US" sz="700" b="1" spc="0" dirty="0">
                          <a:latin typeface="+mn-ea"/>
                          <a:ea typeface="+mn-ea"/>
                        </a:rPr>
                        <a:t>）</a:t>
                      </a:r>
                      <a:endParaRPr kumimoji="1" lang="en-US" altLang="ja-JP" sz="700" b="1" spc="0" dirty="0">
                        <a:latin typeface="+mn-ea"/>
                        <a:ea typeface="+mn-ea"/>
                      </a:endParaRPr>
                    </a:p>
                    <a:p>
                      <a:pPr algn="l"/>
                      <a:r>
                        <a:rPr kumimoji="1" lang="en-US" altLang="ja-JP" sz="700" b="0" i="0" u="none" strike="noStrike" spc="0" dirty="0">
                          <a:solidFill>
                            <a:srgbClr val="000000"/>
                          </a:solidFill>
                          <a:effectLst/>
                          <a:latin typeface="游ゴシック" panose="020B0400000000000000" pitchFamily="50" charset="-128"/>
                          <a:ea typeface="游ゴシック" panose="020B0400000000000000" pitchFamily="50" charset="-128"/>
                        </a:rPr>
                        <a:t>2012</a:t>
                      </a:r>
                      <a:r>
                        <a:rPr kumimoji="1" lang="ja-JP" altLang="en-US" sz="700" b="0" i="0" u="none" strike="noStrike" spc="0" dirty="0">
                          <a:solidFill>
                            <a:srgbClr val="000000"/>
                          </a:solidFill>
                          <a:effectLst/>
                          <a:latin typeface="游ゴシック" panose="020B0400000000000000" pitchFamily="50" charset="-128"/>
                          <a:ea typeface="游ゴシック" panose="020B0400000000000000" pitchFamily="50" charset="-128"/>
                        </a:rPr>
                        <a:t>年</a:t>
                      </a:r>
                      <a:r>
                        <a:rPr kumimoji="1" lang="en-US" altLang="ja-JP" sz="700" b="0" i="0" u="none" strike="noStrike" spc="0" dirty="0">
                          <a:solidFill>
                            <a:srgbClr val="000000"/>
                          </a:solidFill>
                          <a:effectLst/>
                          <a:latin typeface="游ゴシック" panose="020B0400000000000000" pitchFamily="50" charset="-128"/>
                          <a:ea typeface="游ゴシック" panose="020B0400000000000000" pitchFamily="50" charset="-128"/>
                        </a:rPr>
                        <a:t>9</a:t>
                      </a:r>
                      <a:r>
                        <a:rPr kumimoji="1" lang="ja-JP" altLang="en-US" sz="700" b="0" i="0" u="none" strike="noStrike" spc="0" dirty="0">
                          <a:solidFill>
                            <a:srgbClr val="000000"/>
                          </a:solidFill>
                          <a:effectLst/>
                          <a:latin typeface="游ゴシック" panose="020B0400000000000000" pitchFamily="50" charset="-128"/>
                          <a:ea typeface="游ゴシック" panose="020B0400000000000000" pitchFamily="50" charset="-128"/>
                        </a:rPr>
                        <a:t>月より</a:t>
                      </a:r>
                      <a:r>
                        <a:rPr kumimoji="1" lang="ja-JP" altLang="en-US" sz="700" b="0" i="0" u="sng" strike="noStrike" spc="0" dirty="0">
                          <a:solidFill>
                            <a:srgbClr val="000000"/>
                          </a:solidFill>
                          <a:effectLst/>
                          <a:latin typeface="游ゴシック" panose="020B0400000000000000" pitchFamily="50" charset="-128"/>
                          <a:ea typeface="游ゴシック" panose="020B0400000000000000" pitchFamily="50" charset="-128"/>
                        </a:rPr>
                        <a:t>定期接種から外れました</a:t>
                      </a:r>
                      <a:endParaRPr kumimoji="1" lang="ja-JP" altLang="en-US" sz="700" b="1" u="sng"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経口生ポリオワクチン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39128000"/>
                  </a:ext>
                </a:extLst>
              </a:tr>
              <a:tr h="154000">
                <a:tc gridSpan="6">
                  <a:txBody>
                    <a:bodyPr/>
                    <a:lstStyle/>
                    <a:p>
                      <a:pPr algn="l"/>
                      <a:r>
                        <a:rPr kumimoji="1" lang="en-US" altLang="ja-JP" sz="900" b="1" spc="0" dirty="0">
                          <a:solidFill>
                            <a:schemeClr val="bg1"/>
                          </a:solidFill>
                          <a:latin typeface="+mn-ea"/>
                          <a:ea typeface="+mn-ea"/>
                        </a:rPr>
                        <a:t>4.</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MR</a:t>
                      </a:r>
                      <a:r>
                        <a:rPr kumimoji="1" lang="ja-JP" altLang="en-US" sz="900" b="1" spc="0" dirty="0">
                          <a:solidFill>
                            <a:schemeClr val="bg1"/>
                          </a:solidFill>
                          <a:latin typeface="+mn-ea"/>
                          <a:ea typeface="+mn-ea"/>
                        </a:rPr>
                        <a:t>　・　風しん　・　麻しん</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風しん・麻しん混合 （</a:t>
                      </a:r>
                      <a:r>
                        <a:rPr kumimoji="1" lang="en-US" altLang="ja-JP" sz="700" b="1" spc="0" dirty="0">
                          <a:latin typeface="+mn-ea"/>
                          <a:ea typeface="+mn-ea"/>
                        </a:rPr>
                        <a:t>MR</a:t>
                      </a:r>
                      <a:r>
                        <a:rPr kumimoji="1" lang="ja-JP" altLang="en-US" sz="700" b="1" spc="0" dirty="0">
                          <a:latin typeface="+mn-ea"/>
                          <a:ea typeface="+mn-ea"/>
                        </a:rPr>
                        <a:t>）</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ミールビック、</a:t>
                      </a:r>
                      <a:br>
                        <a:rPr lang="ja-JP" altLang="en-US" sz="700" b="0" u="none" strike="noStrike" dirty="0">
                          <a:effectLst/>
                          <a:latin typeface="+mn-ea"/>
                          <a:ea typeface="+mn-ea"/>
                        </a:rPr>
                      </a:br>
                      <a:r>
                        <a:rPr lang="ja-JP" altLang="en-US" sz="700" b="0" u="none" strike="noStrike" dirty="0">
                          <a:effectLst/>
                          <a:latin typeface="+mn-ea"/>
                          <a:ea typeface="+mn-ea"/>
                        </a:rPr>
                        <a:t>はしか風しん混合生ワクチン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latin typeface="+mn-ea"/>
                          <a:ea typeface="+mn-ea"/>
                        </a:rPr>
                        <a:t>MMR</a:t>
                      </a:r>
                      <a:r>
                        <a:rPr kumimoji="1" lang="ja-JP" altLang="en-US" sz="700" b="1" spc="0" dirty="0">
                          <a:latin typeface="+mn-ea"/>
                          <a:ea typeface="+mn-ea"/>
                        </a:rPr>
                        <a:t>新規</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ミムリット（</a:t>
                      </a:r>
                      <a:r>
                        <a:rPr lang="en-US" altLang="ja-JP" sz="700" b="0" i="0" u="none" strike="noStrike" dirty="0">
                          <a:solidFill>
                            <a:srgbClr val="000000"/>
                          </a:solidFill>
                          <a:effectLst/>
                          <a:latin typeface="+mn-ea"/>
                          <a:ea typeface="+mn-ea"/>
                        </a:rPr>
                        <a:t>2026</a:t>
                      </a:r>
                      <a:r>
                        <a:rPr lang="ja-JP" altLang="en-US" sz="700" b="0" i="0" u="none" strike="noStrike" dirty="0">
                          <a:solidFill>
                            <a:srgbClr val="000000"/>
                          </a:solidFill>
                          <a:effectLst/>
                          <a:latin typeface="+mn-ea"/>
                          <a:ea typeface="+mn-ea"/>
                        </a:rPr>
                        <a:t>年～）</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57659751"/>
                  </a:ext>
                </a:extLst>
              </a:tr>
              <a:tr h="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風しん</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u="none" strike="noStrike" dirty="0">
                          <a:effectLst/>
                          <a:latin typeface="+mn-ea"/>
                          <a:ea typeface="+mn-ea"/>
                        </a:rPr>
                        <a:t>乾燥弱毒生風しんワクチン</a:t>
                      </a:r>
                      <a:endParaRPr lang="ja-JP" altLang="en-US"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2232664"/>
                  </a:ext>
                </a:extLst>
              </a:tr>
              <a:tr h="243813">
                <a:tc gridSpan="2">
                  <a:txBody>
                    <a:bodyPr/>
                    <a:lstStyle/>
                    <a:p>
                      <a:pPr algn="l"/>
                      <a:r>
                        <a:rPr kumimoji="1" lang="ja-JP" altLang="en-US" sz="700" b="1" spc="0" dirty="0">
                          <a:latin typeface="+mn-ea"/>
                          <a:ea typeface="+mn-ea"/>
                        </a:rPr>
                        <a:t>麻しん（はしか）</a:t>
                      </a:r>
                      <a:endParaRPr kumimoji="1" lang="en-US" altLang="ja-JP"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1838246"/>
                  </a:ext>
                </a:extLst>
              </a:tr>
              <a:tr h="154000">
                <a:tc gridSpan="6">
                  <a:txBody>
                    <a:bodyPr/>
                    <a:lstStyle/>
                    <a:p>
                      <a:pPr algn="l"/>
                      <a:r>
                        <a:rPr kumimoji="1" lang="en-US" altLang="ja-JP" sz="900" b="1" spc="0" dirty="0">
                          <a:solidFill>
                            <a:schemeClr val="bg1"/>
                          </a:solidFill>
                          <a:latin typeface="+mn-ea"/>
                          <a:ea typeface="+mn-ea"/>
                        </a:rPr>
                        <a:t>5.  </a:t>
                      </a:r>
                      <a:r>
                        <a:rPr kumimoji="1" lang="ja-JP" altLang="en-US" sz="900" b="1" spc="0" dirty="0">
                          <a:solidFill>
                            <a:schemeClr val="bg1"/>
                          </a:solidFill>
                          <a:latin typeface="+mn-ea"/>
                          <a:ea typeface="+mn-ea"/>
                        </a:rPr>
                        <a:t>日本脳炎</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gridSpan="2">
                  <a:txBody>
                    <a:bodyPr/>
                    <a:lstStyle/>
                    <a:p>
                      <a:pPr algn="l"/>
                      <a:r>
                        <a:rPr kumimoji="1" lang="ja-JP" altLang="en-US" sz="700" b="1" spc="0" dirty="0"/>
                        <a:t>日本脳炎</a:t>
                      </a:r>
                      <a:endParaRPr kumimoji="1" lang="en-US" altLang="ja-JP" sz="700" b="1"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エンセバック、ジェービック</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gridSpan="6">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spc="0" dirty="0">
                          <a:solidFill>
                            <a:schemeClr val="bg1"/>
                          </a:solidFill>
                          <a:latin typeface="+mn-ea"/>
                          <a:ea typeface="+mn-ea"/>
                        </a:rPr>
                        <a:t>6.  </a:t>
                      </a:r>
                      <a:r>
                        <a:rPr kumimoji="1" lang="ja-JP" altLang="en-US" sz="900" b="1" spc="0" dirty="0">
                          <a:solidFill>
                            <a:schemeClr val="bg1"/>
                          </a:solidFill>
                          <a:latin typeface="+mn-ea"/>
                          <a:ea typeface="+mn-ea"/>
                        </a:rPr>
                        <a:t>ヒトパピローマウイルス感染症</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kumimoji="1" lang="ja-JP" altLang="en-US"/>
                    </a:p>
                  </a:txBody>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44802257"/>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2</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br>
                        <a:rPr lang="ja-JP" altLang="en-US" sz="700" b="1" i="0" u="none" strike="noStrike" dirty="0">
                          <a:solidFill>
                            <a:srgbClr val="000000"/>
                          </a:solidFill>
                          <a:effectLst/>
                          <a:latin typeface="+mn-ea"/>
                          <a:ea typeface="+mn-ea"/>
                        </a:rPr>
                      </a:br>
                      <a:r>
                        <a:rPr lang="ja-JP" altLang="en-US" sz="700" b="1" i="0" u="sng" strike="noStrike" dirty="0">
                          <a:solidFill>
                            <a:srgbClr val="000000"/>
                          </a:solidFill>
                          <a:effectLst/>
                          <a:latin typeface="+mn-ea"/>
                          <a:ea typeface="+mn-ea"/>
                        </a:rPr>
                        <a:t>女性のみ</a:t>
                      </a:r>
                      <a:r>
                        <a:rPr lang="ja-JP" altLang="en-US" sz="700" b="0" i="0" u="none" strike="noStrike" dirty="0">
                          <a:solidFill>
                            <a:srgbClr val="000000"/>
                          </a:solidFill>
                          <a:effectLst/>
                          <a:latin typeface="+mn-ea"/>
                          <a:ea typeface="+mn-ea"/>
                        </a:rPr>
                        <a:t>接種可能</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サーバリックス</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2270205"/>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4</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ガーダシル</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80260179"/>
                  </a:ext>
                </a:extLst>
              </a:tr>
              <a:tr h="154000">
                <a:tc gridSpan="2">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ヒトパピローマウイルス  </a:t>
                      </a:r>
                      <a:r>
                        <a:rPr lang="en-US" altLang="ja-JP" sz="700" b="1" i="0" u="none" strike="noStrike" dirty="0">
                          <a:solidFill>
                            <a:srgbClr val="000000"/>
                          </a:solidFill>
                          <a:effectLst/>
                          <a:latin typeface="+mn-ea"/>
                          <a:ea typeface="+mn-ea"/>
                        </a:rPr>
                        <a:t>9</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(HPV)</a:t>
                      </a:r>
                      <a:endParaRPr lang="ja-JP" altLang="en-US" sz="700" b="1"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dirty="0"/>
                    </a:p>
                  </a:txBody>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シルガード</a:t>
                      </a:r>
                      <a:endParaRPr lang="en-US" altLang="ja-JP" sz="700" b="0" i="0" u="none" strike="noStrike" dirty="0">
                        <a:solidFill>
                          <a:srgbClr val="000000"/>
                        </a:solidFill>
                        <a:effectLst/>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64230"/>
                  </a:ext>
                </a:extLst>
              </a:tr>
            </a:tbl>
          </a:graphicData>
        </a:graphic>
      </p:graphicFrame>
      <p:sp>
        <p:nvSpPr>
          <p:cNvPr id="15" name="テキスト ボックス 14">
            <a:extLst>
              <a:ext uri="{FF2B5EF4-FFF2-40B4-BE49-F238E27FC236}">
                <a16:creationId xmlns:a16="http://schemas.microsoft.com/office/drawing/2014/main" id="{7D19574F-C0FD-6968-441F-89B9E1DC9CD1}"/>
              </a:ext>
            </a:extLst>
          </p:cNvPr>
          <p:cNvSpPr txBox="1"/>
          <p:nvPr/>
        </p:nvSpPr>
        <p:spPr>
          <a:xfrm>
            <a:off x="296862" y="1692662"/>
            <a:ext cx="2667398" cy="138499"/>
          </a:xfrm>
          <a:prstGeom prst="rect">
            <a:avLst/>
          </a:prstGeom>
          <a:noFill/>
        </p:spPr>
        <p:txBody>
          <a:bodyPr wrap="none" lIns="0" tIns="0" rIns="0" bIns="0" rtlCol="0">
            <a:spAutoFit/>
          </a:bodyPr>
          <a:lstStyle/>
          <a:p>
            <a:pPr algn="r"/>
            <a:r>
              <a:rPr lang="ja-JP" altLang="en-US" sz="900" dirty="0"/>
              <a:t>母子健康手帳や記録等を見ながら記入してください。</a:t>
            </a:r>
            <a:endParaRPr kumimoji="1" lang="ja-JP" altLang="en-US" sz="900" dirty="0"/>
          </a:p>
        </p:txBody>
      </p:sp>
      <p:sp>
        <p:nvSpPr>
          <p:cNvPr id="8" name="テキスト ボックス 7">
            <a:extLst>
              <a:ext uri="{FF2B5EF4-FFF2-40B4-BE49-F238E27FC236}">
                <a16:creationId xmlns:a16="http://schemas.microsoft.com/office/drawing/2014/main" id="{56D03F7F-DF3C-172B-A6CE-92747C951F80}"/>
              </a:ext>
            </a:extLst>
          </p:cNvPr>
          <p:cNvSpPr txBox="1"/>
          <p:nvPr/>
        </p:nvSpPr>
        <p:spPr>
          <a:xfrm>
            <a:off x="2890761" y="9631563"/>
            <a:ext cx="1511632" cy="215444"/>
          </a:xfrm>
          <a:prstGeom prst="rect">
            <a:avLst/>
          </a:prstGeom>
          <a:noFill/>
        </p:spPr>
        <p:txBody>
          <a:bodyPr wrap="none" lIns="0" tIns="0" rIns="0" bIns="0" rtlCol="0">
            <a:spAutoFit/>
          </a:bodyPr>
          <a:lstStyle/>
          <a:p>
            <a:pPr algn="ctr"/>
            <a:r>
              <a:rPr lang="ja-JP" altLang="en-US" sz="1400" dirty="0"/>
              <a:t>裏面につづきます。</a:t>
            </a:r>
            <a:endParaRPr kumimoji="1" lang="ja-JP" altLang="en-US" sz="1400" dirty="0"/>
          </a:p>
        </p:txBody>
      </p:sp>
      <p:graphicFrame>
        <p:nvGraphicFramePr>
          <p:cNvPr id="9" name="表 8">
            <a:extLst>
              <a:ext uri="{FF2B5EF4-FFF2-40B4-BE49-F238E27FC236}">
                <a16:creationId xmlns:a16="http://schemas.microsoft.com/office/drawing/2014/main" id="{89BA0DA0-AF42-3D02-4528-47ADA5627525}"/>
              </a:ext>
            </a:extLst>
          </p:cNvPr>
          <p:cNvGraphicFramePr>
            <a:graphicFrameLocks noGrp="1"/>
          </p:cNvGraphicFramePr>
          <p:nvPr>
            <p:extLst>
              <p:ext uri="{D42A27DB-BD31-4B8C-83A1-F6EECF244321}">
                <p14:modId xmlns:p14="http://schemas.microsoft.com/office/powerpoint/2010/main" val="3277393814"/>
              </p:ext>
            </p:extLst>
          </p:nvPr>
        </p:nvGraphicFramePr>
        <p:xfrm>
          <a:off x="3230341" y="1235462"/>
          <a:ext cx="3341031" cy="457200"/>
        </p:xfrm>
        <a:graphic>
          <a:graphicData uri="http://schemas.openxmlformats.org/drawingml/2006/table">
            <a:tbl>
              <a:tblPr firstRow="1" bandRow="1">
                <a:tableStyleId>{5940675A-B579-460E-94D1-54222C63F5DA}</a:tableStyleId>
              </a:tblPr>
              <a:tblGrid>
                <a:gridCol w="1187677">
                  <a:extLst>
                    <a:ext uri="{9D8B030D-6E8A-4147-A177-3AD203B41FA5}">
                      <a16:colId xmlns:a16="http://schemas.microsoft.com/office/drawing/2014/main" val="772831762"/>
                    </a:ext>
                  </a:extLst>
                </a:gridCol>
                <a:gridCol w="2153354">
                  <a:extLst>
                    <a:ext uri="{9D8B030D-6E8A-4147-A177-3AD203B41FA5}">
                      <a16:colId xmlns:a16="http://schemas.microsoft.com/office/drawing/2014/main" val="876599362"/>
                    </a:ext>
                  </a:extLst>
                </a:gridCol>
              </a:tblGrid>
              <a:tr h="0">
                <a:tc>
                  <a:txBody>
                    <a:bodyPr/>
                    <a:lstStyle/>
                    <a:p>
                      <a:pPr algn="l"/>
                      <a:r>
                        <a:rPr kumimoji="1" lang="ja-JP" altLang="en-US" sz="900" spc="0" dirty="0"/>
                        <a:t>所属について</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医療関係  ・  それ以外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249553"/>
                  </a:ext>
                </a:extLst>
              </a:tr>
              <a:tr h="0">
                <a:tc>
                  <a:txBody>
                    <a:bodyPr/>
                    <a:lstStyle/>
                    <a:p>
                      <a:pPr algn="l"/>
                      <a:r>
                        <a:rPr kumimoji="1" lang="ja-JP" altLang="en-US" sz="900" spc="0" dirty="0"/>
                        <a:t>採血について</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spc="0" dirty="0"/>
                        <a:t>献血　・　健診　・　それ以外</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0031745"/>
                  </a:ext>
                </a:extLst>
              </a:tr>
            </a:tbl>
          </a:graphicData>
        </a:graphic>
      </p:graphicFrame>
      <p:sp>
        <p:nvSpPr>
          <p:cNvPr id="11" name="テキスト ボックス 10">
            <a:extLst>
              <a:ext uri="{FF2B5EF4-FFF2-40B4-BE49-F238E27FC236}">
                <a16:creationId xmlns:a16="http://schemas.microsoft.com/office/drawing/2014/main" id="{D544DA87-665C-FA49-A54D-38C14498316A}"/>
              </a:ext>
            </a:extLst>
          </p:cNvPr>
          <p:cNvSpPr txBox="1"/>
          <p:nvPr/>
        </p:nvSpPr>
        <p:spPr>
          <a:xfrm>
            <a:off x="5528789" y="0"/>
            <a:ext cx="1329211" cy="246221"/>
          </a:xfrm>
          <a:prstGeom prst="rect">
            <a:avLst/>
          </a:prstGeom>
          <a:noFill/>
        </p:spPr>
        <p:txBody>
          <a:bodyPr wrap="square" rtlCol="0">
            <a:spAutoFit/>
          </a:bodyPr>
          <a:lstStyle/>
          <a:p>
            <a:pPr algn="r"/>
            <a:r>
              <a:rPr kumimoji="1" lang="ja-JP" altLang="en-US" sz="1000" dirty="0"/>
              <a:t>参考資料</a:t>
            </a:r>
            <a:r>
              <a:rPr kumimoji="1" lang="en-US" altLang="ja-JP" sz="1000" dirty="0"/>
              <a:t>4</a:t>
            </a:r>
            <a:endParaRPr kumimoji="1" lang="ja-JP" altLang="en-US" sz="1000" dirty="0"/>
          </a:p>
        </p:txBody>
      </p:sp>
    </p:spTree>
    <p:extLst>
      <p:ext uri="{BB962C8B-B14F-4D97-AF65-F5344CB8AC3E}">
        <p14:creationId xmlns:p14="http://schemas.microsoft.com/office/powerpoint/2010/main" val="2921273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A68B9163-9E44-BD9D-199F-BB99775715C0}"/>
              </a:ext>
            </a:extLst>
          </p:cNvPr>
          <p:cNvGraphicFramePr>
            <a:graphicFrameLocks noGrp="1"/>
          </p:cNvGraphicFramePr>
          <p:nvPr>
            <p:extLst>
              <p:ext uri="{D42A27DB-BD31-4B8C-83A1-F6EECF244321}">
                <p14:modId xmlns:p14="http://schemas.microsoft.com/office/powerpoint/2010/main" val="2543484935"/>
              </p:ext>
            </p:extLst>
          </p:nvPr>
        </p:nvGraphicFramePr>
        <p:xfrm>
          <a:off x="314956" y="196279"/>
          <a:ext cx="6259875" cy="4480560"/>
        </p:xfrm>
        <a:graphic>
          <a:graphicData uri="http://schemas.openxmlformats.org/drawingml/2006/table">
            <a:tbl>
              <a:tblPr firstRow="1" bandRow="1">
                <a:tableStyleId>{5940675A-B579-460E-94D1-54222C63F5DA}</a:tableStyleId>
              </a:tblPr>
              <a:tblGrid>
                <a:gridCol w="1697975">
                  <a:extLst>
                    <a:ext uri="{9D8B030D-6E8A-4147-A177-3AD203B41FA5}">
                      <a16:colId xmlns:a16="http://schemas.microsoft.com/office/drawing/2014/main" val="2780264483"/>
                    </a:ext>
                  </a:extLst>
                </a:gridCol>
                <a:gridCol w="1200140">
                  <a:extLst>
                    <a:ext uri="{9D8B030D-6E8A-4147-A177-3AD203B41FA5}">
                      <a16:colId xmlns:a16="http://schemas.microsoft.com/office/drawing/2014/main" val="4289786845"/>
                    </a:ext>
                  </a:extLst>
                </a:gridCol>
                <a:gridCol w="1018253">
                  <a:extLst>
                    <a:ext uri="{9D8B030D-6E8A-4147-A177-3AD203B41FA5}">
                      <a16:colId xmlns:a16="http://schemas.microsoft.com/office/drawing/2014/main" val="785507391"/>
                    </a:ext>
                  </a:extLst>
                </a:gridCol>
                <a:gridCol w="1139526">
                  <a:extLst>
                    <a:ext uri="{9D8B030D-6E8A-4147-A177-3AD203B41FA5}">
                      <a16:colId xmlns:a16="http://schemas.microsoft.com/office/drawing/2014/main" val="362383493"/>
                    </a:ext>
                  </a:extLst>
                </a:gridCol>
                <a:gridCol w="1203981">
                  <a:extLst>
                    <a:ext uri="{9D8B030D-6E8A-4147-A177-3AD203B41FA5}">
                      <a16:colId xmlns:a16="http://schemas.microsoft.com/office/drawing/2014/main" val="141128004"/>
                    </a:ext>
                  </a:extLst>
                </a:gridCol>
              </a:tblGrid>
              <a:tr h="0">
                <a:tc>
                  <a:txBody>
                    <a:bodyPr/>
                    <a:lstStyle/>
                    <a:p>
                      <a:pPr algn="l"/>
                      <a:r>
                        <a:rPr kumimoji="1" lang="ja-JP" altLang="en-US" sz="900" spc="0" dirty="0"/>
                        <a:t>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接種の有無</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接種回数</a:t>
                      </a:r>
                    </a:p>
                    <a:p>
                      <a:pPr algn="l"/>
                      <a:r>
                        <a:rPr kumimoji="1" lang="ja-JP" altLang="en-US" sz="900" spc="0" dirty="0"/>
                        <a:t>（いずれかに〇）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最後に接種した年月</a:t>
                      </a:r>
                    </a:p>
                    <a:p>
                      <a:pPr algn="l"/>
                      <a:r>
                        <a:rPr kumimoji="1" lang="ja-JP" altLang="en-US" sz="900" spc="0" dirty="0"/>
                        <a:t>（わかる範囲で）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t>商品名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04251480"/>
                  </a:ext>
                </a:extLst>
              </a:tr>
              <a:tr h="154000">
                <a:tc gridSpan="5">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mn-ea"/>
                          <a:ea typeface="+mn-ea"/>
                          <a:cs typeface="+mn-cs"/>
                        </a:rPr>
                        <a:t>7.</a:t>
                      </a:r>
                      <a:r>
                        <a:rPr kumimoji="1" lang="ja-JP" altLang="en-US" sz="900" b="1" i="0" u="none" strike="noStrike" kern="1200" cap="none" spc="0" normalizeH="0" baseline="0" noProof="0" dirty="0">
                          <a:ln>
                            <a:noFill/>
                          </a:ln>
                          <a:solidFill>
                            <a:prstClr val="white"/>
                          </a:solidFill>
                          <a:effectLst/>
                          <a:uLnTx/>
                          <a:uFillTx/>
                          <a:latin typeface="+mn-ea"/>
                          <a:ea typeface="+mn-ea"/>
                          <a:cs typeface="+mn-cs"/>
                        </a:rPr>
                        <a:t>　水痘</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8218751"/>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latin typeface="+mn-ea"/>
                          <a:ea typeface="+mn-ea"/>
                        </a:rPr>
                        <a:t>水痘</a:t>
                      </a:r>
                      <a:br>
                        <a:rPr kumimoji="1" lang="en-US" altLang="ja-JP" sz="700" b="1" spc="0" dirty="0">
                          <a:latin typeface="+mn-ea"/>
                          <a:ea typeface="+mn-ea"/>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2014</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乾燥弱毒生水痘ワクチン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91864627"/>
                  </a:ext>
                </a:extLst>
              </a:tr>
              <a:tr h="154000">
                <a:tc gridSpan="5">
                  <a:txBody>
                    <a:bodyPr/>
                    <a:lstStyle/>
                    <a:p>
                      <a:pPr algn="l"/>
                      <a:r>
                        <a:rPr kumimoji="1" lang="en-US" altLang="ja-JP" sz="900" b="1" spc="0" dirty="0">
                          <a:solidFill>
                            <a:schemeClr val="bg1"/>
                          </a:solidFill>
                          <a:latin typeface="+mn-ea"/>
                          <a:ea typeface="+mn-ea"/>
                        </a:rPr>
                        <a:t>8. </a:t>
                      </a:r>
                      <a:r>
                        <a:rPr kumimoji="1" lang="ja-JP" altLang="en-US" sz="900" b="1" spc="0" dirty="0">
                          <a:solidFill>
                            <a:schemeClr val="bg1"/>
                          </a:solidFill>
                          <a:latin typeface="+mn-ea"/>
                          <a:ea typeface="+mn-ea"/>
                        </a:rPr>
                        <a:t> </a:t>
                      </a:r>
                      <a:r>
                        <a:rPr kumimoji="1" lang="en-US" altLang="ja-JP" sz="900" b="1" spc="0" dirty="0">
                          <a:solidFill>
                            <a:schemeClr val="bg1"/>
                          </a:solidFill>
                          <a:latin typeface="+mn-ea"/>
                          <a:ea typeface="+mn-ea"/>
                        </a:rPr>
                        <a:t>B</a:t>
                      </a:r>
                      <a:r>
                        <a:rPr kumimoji="1" lang="ja-JP" altLang="en-US" sz="900" b="1" spc="0" dirty="0">
                          <a:solidFill>
                            <a:schemeClr val="bg1"/>
                          </a:solidFill>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06954"/>
                  </a:ext>
                </a:extLst>
              </a:tr>
              <a:tr h="154000">
                <a:tc>
                  <a:txBody>
                    <a:bodyPr/>
                    <a:lstStyle/>
                    <a:p>
                      <a:pPr algn="l"/>
                      <a:r>
                        <a:rPr kumimoji="1" lang="en-US" altLang="ja-JP" sz="700" b="1" spc="0" dirty="0">
                          <a:latin typeface="+mj-ea"/>
                          <a:ea typeface="+mj-ea"/>
                        </a:rPr>
                        <a:t>B</a:t>
                      </a:r>
                      <a:r>
                        <a:rPr kumimoji="1" lang="ja-JP" altLang="en-US" sz="700" b="1" spc="0" dirty="0">
                          <a:latin typeface="+mj-ea"/>
                          <a:ea typeface="+mj-ea"/>
                        </a:rPr>
                        <a:t>型肝炎</a:t>
                      </a:r>
                      <a:endParaRPr kumimoji="1" lang="en-US" altLang="ja-JP" sz="700" b="1" spc="0" dirty="0">
                        <a:latin typeface="+mj-ea"/>
                        <a:ea typeface="+mj-ea"/>
                      </a:endParaRPr>
                    </a:p>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2016</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ビームゲン、</a:t>
                      </a:r>
                      <a:br>
                        <a:rPr kumimoji="1" lang="en-US" altLang="ja-JP" sz="700" spc="0" dirty="0"/>
                      </a:br>
                      <a:r>
                        <a:rPr kumimoji="1" lang="ja-JP" altLang="en-US" sz="700" spc="0" dirty="0"/>
                        <a:t>ヘプタバックス</a:t>
                      </a:r>
                      <a:r>
                        <a:rPr kumimoji="1" lang="en-US" altLang="ja-JP" sz="700" spc="0" dirty="0"/>
                        <a:t>‐Ⅱ</a:t>
                      </a: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1124197"/>
                  </a:ext>
                </a:extLst>
              </a:tr>
              <a:tr h="154000">
                <a:tc gridSpan="5">
                  <a:txBody>
                    <a:bodyPr/>
                    <a:lstStyle/>
                    <a:p>
                      <a:pPr marL="0" indent="0" algn="l">
                        <a:buNone/>
                      </a:pPr>
                      <a:r>
                        <a:rPr kumimoji="1" lang="en-US" altLang="ja-JP" sz="900" b="1" spc="0" dirty="0">
                          <a:solidFill>
                            <a:schemeClr val="bg1"/>
                          </a:solidFill>
                          <a:latin typeface="+mn-ea"/>
                          <a:ea typeface="+mn-ea"/>
                        </a:rPr>
                        <a:t>9. </a:t>
                      </a:r>
                      <a:r>
                        <a:rPr kumimoji="1" lang="ja-JP" altLang="en-US" sz="900" b="1" spc="0" dirty="0">
                          <a:solidFill>
                            <a:schemeClr val="bg1"/>
                          </a:solidFill>
                          <a:latin typeface="+mn-ea"/>
                          <a:ea typeface="+mn-ea"/>
                        </a:rPr>
                        <a:t> ロタウイルス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457517"/>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ロタウイルス　１価 </a:t>
                      </a:r>
                      <a:r>
                        <a:rPr lang="en-US" altLang="ja-JP" sz="700" b="1" i="0" u="none" strike="noStrike" dirty="0">
                          <a:solidFill>
                            <a:srgbClr val="000000"/>
                          </a:solidFill>
                          <a:effectLst/>
                          <a:latin typeface="+mn-ea"/>
                          <a:ea typeface="+mn-ea"/>
                        </a:rPr>
                        <a:t>(</a:t>
                      </a:r>
                      <a:r>
                        <a:rPr lang="ja-JP" altLang="en-US" sz="700" b="1" i="0" u="none" strike="noStrike" dirty="0">
                          <a:solidFill>
                            <a:srgbClr val="000000"/>
                          </a:solidFill>
                          <a:effectLst/>
                          <a:latin typeface="+mn-ea"/>
                          <a:ea typeface="+mn-ea"/>
                        </a:rPr>
                        <a:t>飲むワクチンです</a:t>
                      </a:r>
                      <a:r>
                        <a:rPr lang="en-US" altLang="ja-JP" sz="700" b="1" i="0" u="none" strike="noStrike" dirty="0">
                          <a:solidFill>
                            <a:srgbClr val="000000"/>
                          </a:solidFill>
                          <a:effectLst/>
                          <a:latin typeface="+mn-ea"/>
                          <a:ea typeface="+mn-ea"/>
                        </a:rPr>
                        <a:t>)</a:t>
                      </a:r>
                      <a:br>
                        <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ロタリックス</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95076062"/>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1" i="0" u="none" strike="noStrike" dirty="0">
                          <a:solidFill>
                            <a:srgbClr val="000000"/>
                          </a:solidFill>
                          <a:effectLst/>
                          <a:latin typeface="+mn-ea"/>
                          <a:ea typeface="+mn-ea"/>
                        </a:rPr>
                        <a:t>ロタウイルス　</a:t>
                      </a:r>
                      <a:r>
                        <a:rPr lang="en-US" altLang="ja-JP" sz="700" b="1" i="0" u="none" strike="noStrike" dirty="0">
                          <a:solidFill>
                            <a:srgbClr val="000000"/>
                          </a:solidFill>
                          <a:effectLst/>
                          <a:latin typeface="+mn-ea"/>
                          <a:ea typeface="+mn-ea"/>
                        </a:rPr>
                        <a:t>5</a:t>
                      </a:r>
                      <a:r>
                        <a:rPr lang="ja-JP" altLang="en-US" sz="700" b="1" i="0" u="none" strike="noStrike" dirty="0">
                          <a:solidFill>
                            <a:srgbClr val="000000"/>
                          </a:solidFill>
                          <a:effectLst/>
                          <a:latin typeface="+mn-ea"/>
                          <a:ea typeface="+mn-ea"/>
                        </a:rPr>
                        <a:t>価 </a:t>
                      </a:r>
                      <a:r>
                        <a:rPr lang="en-US" altLang="ja-JP" sz="700" b="1" i="0" u="none" strike="noStrike" dirty="0">
                          <a:solidFill>
                            <a:srgbClr val="000000"/>
                          </a:solidFill>
                          <a:effectLst/>
                          <a:latin typeface="+mn-ea"/>
                          <a:ea typeface="+mn-ea"/>
                        </a:rPr>
                        <a:t>(</a:t>
                      </a:r>
                      <a:r>
                        <a:rPr lang="ja-JP" altLang="en-US" sz="700" b="1" i="0" u="none" strike="noStrike" dirty="0">
                          <a:solidFill>
                            <a:srgbClr val="000000"/>
                          </a:solidFill>
                          <a:effectLst/>
                          <a:latin typeface="+mn-ea"/>
                          <a:ea typeface="+mn-ea"/>
                        </a:rPr>
                        <a:t>飲むワクチンです</a:t>
                      </a:r>
                      <a:r>
                        <a:rPr lang="en-US" altLang="ja-JP" sz="700" b="1" i="0" u="none" strike="noStrike" dirty="0">
                          <a:solidFill>
                            <a:srgbClr val="000000"/>
                          </a:solidFill>
                          <a:effectLst/>
                          <a:latin typeface="+mn-ea"/>
                          <a:ea typeface="+mn-ea"/>
                        </a:rPr>
                        <a:t>)</a:t>
                      </a:r>
                      <a:br>
                        <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rPr>
                      </a:b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2020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年</a:t>
                      </a:r>
                      <a:r>
                        <a:rPr lang="en-US" altLang="ja-JP" sz="7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700" b="0" i="0" u="none" strike="noStrike" dirty="0">
                          <a:solidFill>
                            <a:srgbClr val="000000"/>
                          </a:solidFill>
                          <a:effectLst/>
                          <a:latin typeface="游ゴシック" panose="020B0400000000000000" pitchFamily="50" charset="-128"/>
                          <a:ea typeface="游ゴシック" panose="020B0400000000000000" pitchFamily="50" charset="-128"/>
                        </a:rPr>
                        <a:t>月より定期接種となりました</a:t>
                      </a:r>
                      <a:endParaRPr lang="ja-JP" altLang="en-US" sz="7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mn-ea"/>
                          <a:ea typeface="+mn-ea"/>
                        </a:rPr>
                        <a:t>ロタテック</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94678236"/>
                  </a:ext>
                </a:extLst>
              </a:tr>
              <a:tr h="154000">
                <a:tc gridSpan="5">
                  <a:txBody>
                    <a:bodyPr/>
                    <a:lstStyle/>
                    <a:p>
                      <a:pPr algn="l"/>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0.</a:t>
                      </a:r>
                      <a:r>
                        <a:rPr kumimoji="1" lang="ja-JP" altLang="en-US" sz="900" b="1" spc="0" dirty="0">
                          <a:solidFill>
                            <a:schemeClr val="bg1"/>
                          </a:solidFill>
                          <a:latin typeface="+mn-ea"/>
                          <a:ea typeface="+mn-ea"/>
                        </a:rPr>
                        <a:t>  インフルエンザ</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878502"/>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spc="0" dirty="0"/>
                        <a:t>季節性インフルエンザ </a:t>
                      </a:r>
                      <a:r>
                        <a:rPr kumimoji="1" lang="en-US" altLang="ja-JP" sz="700" b="1" spc="0" dirty="0"/>
                        <a:t>2025/26</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0" u="sng" spc="0" dirty="0"/>
                        <a:t>2025</a:t>
                      </a:r>
                      <a:r>
                        <a:rPr kumimoji="1" lang="ja-JP" altLang="en-US" sz="700" b="0" u="sng" spc="0" dirty="0"/>
                        <a:t>年</a:t>
                      </a:r>
                      <a:r>
                        <a:rPr kumimoji="1" lang="en-US" altLang="ja-JP" sz="700" b="0" u="sng" spc="0" dirty="0"/>
                        <a:t>10</a:t>
                      </a:r>
                      <a:r>
                        <a:rPr kumimoji="1" lang="ja-JP" altLang="en-US" sz="700" b="0" u="sng" spc="0" dirty="0"/>
                        <a:t>月から本日までの接種歴</a:t>
                      </a:r>
                      <a:endParaRPr kumimoji="1" lang="en-US" altLang="ja-JP" sz="500" b="0" u="sng" spc="0" dirty="0">
                        <a:solidFill>
                          <a:schemeClr val="tx1"/>
                        </a:solidFill>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5475102"/>
                  </a:ext>
                </a:extLst>
              </a:tr>
              <a:tr h="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0" u="sng" spc="0" dirty="0">
                          <a:solidFill>
                            <a:schemeClr val="tx1"/>
                          </a:solidFill>
                        </a:rPr>
                        <a:t>経鼻インフルエンザ</a:t>
                      </a:r>
                      <a:r>
                        <a:rPr kumimoji="1" lang="ja-JP" altLang="en-US" sz="700" b="1" spc="0" dirty="0"/>
                        <a:t> </a:t>
                      </a:r>
                      <a:r>
                        <a:rPr kumimoji="1" lang="en-US" altLang="ja-JP" sz="700" b="1" spc="0" dirty="0"/>
                        <a:t>2025/26</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0" u="sng" spc="0" dirty="0"/>
                        <a:t>2025</a:t>
                      </a:r>
                      <a:r>
                        <a:rPr kumimoji="1" lang="ja-JP" altLang="en-US" sz="700" b="0" u="sng" spc="0" dirty="0"/>
                        <a:t>年</a:t>
                      </a:r>
                      <a:r>
                        <a:rPr kumimoji="1" lang="en-US" altLang="ja-JP" sz="700" b="0" u="sng" spc="0" dirty="0"/>
                        <a:t>10</a:t>
                      </a:r>
                      <a:r>
                        <a:rPr kumimoji="1" lang="ja-JP" altLang="en-US" sz="700" b="0" u="sng" spc="0" dirty="0"/>
                        <a:t>月から本日までの接種歴</a:t>
                      </a:r>
                      <a:endParaRPr kumimoji="1" lang="en-US" altLang="ja-JP" sz="500" b="0" u="sng" spc="0" dirty="0">
                        <a:solidFill>
                          <a:schemeClr val="tx1"/>
                        </a:solidFill>
                      </a:endParaRPr>
                    </a:p>
                    <a:p>
                      <a:pPr marL="0" marR="0" lvl="0" indent="0" algn="l" defTabSz="514350" rtl="0" eaLnBrk="1" fontAlgn="auto" latinLnBrk="0" hangingPunct="1">
                        <a:lnSpc>
                          <a:spcPct val="100000"/>
                        </a:lnSpc>
                        <a:spcBef>
                          <a:spcPts val="0"/>
                        </a:spcBef>
                        <a:spcAft>
                          <a:spcPts val="0"/>
                        </a:spcAft>
                        <a:buClrTx/>
                        <a:buSzTx/>
                        <a:buFontTx/>
                        <a:buNone/>
                        <a:tabLst/>
                        <a:defRPr/>
                      </a:pPr>
                      <a:endParaRPr kumimoji="1" lang="en-US" altLang="ja-JP" sz="700" b="0" u="sng" spc="0" dirty="0">
                        <a:solidFill>
                          <a:schemeClr val="tx1"/>
                        </a:solidFill>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700" b="0" i="0" u="none" strike="noStrike" dirty="0">
                          <a:solidFill>
                            <a:srgbClr val="000000"/>
                          </a:solidFill>
                          <a:effectLst/>
                          <a:latin typeface="BIZ UDPゴシック" panose="020B0400000000000000" pitchFamily="50" charset="-128"/>
                          <a:ea typeface="BIZ UDPゴシック" panose="020B0400000000000000" pitchFamily="50" charset="-128"/>
                        </a:rPr>
                        <a:t>フルミスト</a:t>
                      </a:r>
                      <a:endParaRPr lang="en-US" altLang="ja-JP" sz="7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85973615"/>
                  </a:ext>
                </a:extLst>
              </a:tr>
              <a:tr h="154000">
                <a:tc gridSpan="5">
                  <a:txBody>
                    <a:bodyPr/>
                    <a:lstStyle/>
                    <a:p>
                      <a:pPr algn="l"/>
                      <a:r>
                        <a:rPr kumimoji="1" lang="ja-JP" altLang="en-US" sz="900" b="1" spc="0" dirty="0">
                          <a:solidFill>
                            <a:schemeClr val="bg1"/>
                          </a:solidFill>
                          <a:latin typeface="+mn-ea"/>
                          <a:ea typeface="+mn-ea"/>
                        </a:rPr>
                        <a:t>１</a:t>
                      </a:r>
                      <a:r>
                        <a:rPr kumimoji="1" lang="en-US" altLang="ja-JP" sz="900" b="1" spc="0" dirty="0">
                          <a:solidFill>
                            <a:schemeClr val="bg1"/>
                          </a:solidFill>
                          <a:latin typeface="+mn-ea"/>
                          <a:ea typeface="+mn-ea"/>
                        </a:rPr>
                        <a:t>1. </a:t>
                      </a:r>
                      <a:r>
                        <a:rPr kumimoji="1" lang="ja-JP" altLang="en-US" sz="900" b="1" spc="0" dirty="0">
                          <a:solidFill>
                            <a:schemeClr val="bg1"/>
                          </a:solidFill>
                          <a:latin typeface="+mn-ea"/>
                          <a:ea typeface="+mn-ea"/>
                        </a:rPr>
                        <a:t> 新型コロナウイルス感染症</a:t>
                      </a:r>
                      <a:endParaRPr kumimoji="1" lang="en-US" altLang="ja-JP" sz="900" b="1" spc="0" dirty="0">
                        <a:solidFill>
                          <a:schemeClr val="bg1"/>
                        </a:solidFill>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8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43868"/>
                  </a:ext>
                </a:extLst>
              </a:tr>
              <a:tr h="154000">
                <a:tc>
                  <a:txBody>
                    <a:bodyPr/>
                    <a:lstStyle/>
                    <a:p>
                      <a:pPr algn="l"/>
                      <a:r>
                        <a:rPr kumimoji="1" lang="ja-JP" altLang="en-US" sz="700" b="1" spc="0" dirty="0"/>
                        <a:t>特例臨時接種 </a:t>
                      </a:r>
                      <a:endParaRPr kumimoji="1" lang="en-US" altLang="ja-JP" sz="700" b="1" spc="0" dirty="0"/>
                    </a:p>
                    <a:p>
                      <a:pPr algn="l"/>
                      <a:r>
                        <a:rPr kumimoji="1" lang="ja-JP" altLang="en-US" sz="700" b="0" u="sng" spc="0" dirty="0"/>
                        <a:t>～</a:t>
                      </a:r>
                      <a:r>
                        <a:rPr kumimoji="1" lang="en-US" altLang="ja-JP" sz="700" b="0" u="sng" spc="0" dirty="0"/>
                        <a:t>2025</a:t>
                      </a:r>
                      <a:r>
                        <a:rPr kumimoji="1" lang="ja-JP" altLang="en-US" sz="700" b="0" u="sng" spc="0" dirty="0"/>
                        <a:t>年</a:t>
                      </a:r>
                      <a:r>
                        <a:rPr kumimoji="1" lang="en-US" altLang="ja-JP" sz="700" b="0" u="sng" spc="0" dirty="0"/>
                        <a:t>3</a:t>
                      </a:r>
                      <a:r>
                        <a:rPr kumimoji="1" lang="ja-JP" altLang="en-US" sz="700" b="0" u="sng" spc="0" dirty="0"/>
                        <a:t>月</a:t>
                      </a:r>
                      <a:r>
                        <a:rPr kumimoji="1" lang="en-US" altLang="ja-JP" sz="700" b="0" u="sng" spc="0" dirty="0"/>
                        <a:t>31</a:t>
                      </a:r>
                      <a:r>
                        <a:rPr kumimoji="1" lang="ja-JP" altLang="en-US" sz="700" b="0" u="sng" spc="0" dirty="0"/>
                        <a:t>日までの接種歴</a:t>
                      </a:r>
                      <a:endParaRPr kumimoji="1" lang="en-US" altLang="ja-JP" sz="700" b="0"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0852278"/>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1" spc="0" dirty="0"/>
                        <a:t>2025/26</a:t>
                      </a:r>
                      <a:r>
                        <a:rPr kumimoji="1" lang="ja-JP" altLang="en-US" sz="700" b="1" spc="0" dirty="0"/>
                        <a:t>シーズン</a:t>
                      </a:r>
                      <a:endParaRPr kumimoji="1" lang="en-US" altLang="ja-JP" sz="700" b="1" spc="0" dirty="0"/>
                    </a:p>
                    <a:p>
                      <a:pPr marL="0" marR="0" lvl="0" indent="0" algn="l" defTabSz="514350" rtl="0" eaLnBrk="1" fontAlgn="auto" latinLnBrk="0" hangingPunct="1">
                        <a:lnSpc>
                          <a:spcPct val="100000"/>
                        </a:lnSpc>
                        <a:spcBef>
                          <a:spcPts val="0"/>
                        </a:spcBef>
                        <a:spcAft>
                          <a:spcPts val="0"/>
                        </a:spcAft>
                        <a:buClrTx/>
                        <a:buSzTx/>
                        <a:buFontTx/>
                        <a:buNone/>
                        <a:tabLst/>
                        <a:defRPr/>
                      </a:pPr>
                      <a:r>
                        <a:rPr kumimoji="1" lang="en-US" altLang="ja-JP" sz="700" b="0" u="sng" spc="0" dirty="0"/>
                        <a:t>2025</a:t>
                      </a:r>
                      <a:r>
                        <a:rPr kumimoji="1" lang="ja-JP" altLang="en-US" sz="700" b="0" u="sng" spc="0" dirty="0"/>
                        <a:t>年</a:t>
                      </a:r>
                      <a:r>
                        <a:rPr kumimoji="1" lang="en-US" altLang="ja-JP" sz="700" b="0" u="sng" spc="0" dirty="0"/>
                        <a:t>10</a:t>
                      </a:r>
                      <a:r>
                        <a:rPr kumimoji="1" lang="ja-JP" altLang="en-US" sz="700" b="0" u="sng" spc="0" dirty="0"/>
                        <a:t>月から本日までの接種歴</a:t>
                      </a:r>
                      <a:endParaRPr kumimoji="1" lang="en-US" altLang="ja-JP" sz="700" b="0" u="sng"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altLang="ja-JP" sz="700" u="none" strike="noStrike" dirty="0">
                          <a:effectLst/>
                        </a:rPr>
                        <a:t>―</a:t>
                      </a: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45896602"/>
                  </a:ext>
                </a:extLst>
              </a:tr>
              <a:tr h="154000">
                <a:tc gridSpan="5">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900" b="1" u="none" spc="0" dirty="0">
                          <a:solidFill>
                            <a:schemeClr val="bg1"/>
                          </a:solidFill>
                        </a:rPr>
                        <a:t>１２． おたふくかぜ （ムンプス）</a:t>
                      </a:r>
                      <a:endParaRPr kumimoji="1" lang="en-US" altLang="ja-JP" sz="900" b="1" u="none" spc="0" dirty="0">
                        <a:solidFill>
                          <a:schemeClr val="bg1"/>
                        </a:solidFill>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pPr algn="ct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l"/>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endParaRPr kumimoji="1" lang="ja-JP" altLang="en-US" sz="700" spc="0" dirty="0"/>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01676865"/>
                  </a:ext>
                </a:extLst>
              </a:tr>
              <a:tr h="15400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b="1" u="none" spc="0" dirty="0">
                          <a:solidFill>
                            <a:schemeClr val="tx1"/>
                          </a:solidFill>
                        </a:rPr>
                        <a:t>おたふくかぜ</a:t>
                      </a:r>
                      <a:endParaRPr kumimoji="1" lang="en-US" altLang="ja-JP" sz="700" b="1" u="none" spc="0" dirty="0">
                        <a:solidFill>
                          <a:schemeClr val="tx1"/>
                        </a:solidFill>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700" spc="0" dirty="0">
                          <a:solidFill>
                            <a:schemeClr val="tx1"/>
                          </a:solidFill>
                        </a:rPr>
                        <a:t>受けた ・ 受けてない ・ 不明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700" spc="0" dirty="0">
                          <a:solidFill>
                            <a:schemeClr val="tx1"/>
                          </a:solidFill>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700" spc="0" dirty="0">
                          <a:solidFill>
                            <a:schemeClr val="tx1"/>
                          </a:solidFill>
                          <a:latin typeface="+mn-ea"/>
                          <a:ea typeface="+mn-ea"/>
                        </a:rPr>
                        <a:t>おたふくかぜ生ワクチン</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77179114"/>
                  </a:ext>
                </a:extLst>
              </a:tr>
            </a:tbl>
          </a:graphicData>
        </a:graphic>
      </p:graphicFrame>
      <p:sp>
        <p:nvSpPr>
          <p:cNvPr id="4" name="四角形: 角を丸くする 3">
            <a:extLst>
              <a:ext uri="{FF2B5EF4-FFF2-40B4-BE49-F238E27FC236}">
                <a16:creationId xmlns:a16="http://schemas.microsoft.com/office/drawing/2014/main" id="{061A8D49-895D-3339-2ED5-14BCD7912263}"/>
              </a:ext>
            </a:extLst>
          </p:cNvPr>
          <p:cNvSpPr/>
          <p:nvPr/>
        </p:nvSpPr>
        <p:spPr>
          <a:xfrm>
            <a:off x="296863" y="4732809"/>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F78AE91-BCE7-ACE5-BB90-524A46EB2B4A}"/>
              </a:ext>
            </a:extLst>
          </p:cNvPr>
          <p:cNvSpPr txBox="1"/>
          <p:nvPr/>
        </p:nvSpPr>
        <p:spPr>
          <a:xfrm>
            <a:off x="293532" y="4732809"/>
            <a:ext cx="6264275" cy="184666"/>
          </a:xfrm>
          <a:prstGeom prst="rect">
            <a:avLst/>
          </a:prstGeom>
          <a:noFill/>
        </p:spPr>
        <p:txBody>
          <a:bodyPr wrap="square" lIns="0" tIns="0" rIns="0" bIns="0" rtlCol="0">
            <a:spAutoFit/>
          </a:bodyPr>
          <a:lstStyle/>
          <a:p>
            <a:pPr algn="ctr"/>
            <a:r>
              <a:rPr lang="ja-JP" altLang="en-US" sz="1200" b="1" spc="300" dirty="0">
                <a:solidFill>
                  <a:schemeClr val="bg1"/>
                </a:solidFill>
              </a:rPr>
              <a:t>罹患</a:t>
            </a:r>
            <a:r>
              <a:rPr kumimoji="1" lang="ja-JP" altLang="en-US" sz="1200" b="1" spc="300" dirty="0">
                <a:solidFill>
                  <a:schemeClr val="bg1"/>
                </a:solidFill>
              </a:rPr>
              <a:t>歴</a:t>
            </a:r>
            <a:r>
              <a:rPr kumimoji="1" lang="ja-JP" altLang="en-US" sz="1200" b="1" dirty="0">
                <a:solidFill>
                  <a:schemeClr val="bg1"/>
                </a:solidFill>
              </a:rPr>
              <a:t>（これまでにかかった病気の種類や時期など）</a:t>
            </a:r>
            <a:endParaRPr kumimoji="1" lang="ja-JP" altLang="en-US" sz="1400" b="1" dirty="0">
              <a:solidFill>
                <a:schemeClr val="bg1"/>
              </a:solidFill>
            </a:endParaRPr>
          </a:p>
        </p:txBody>
      </p:sp>
      <p:graphicFrame>
        <p:nvGraphicFramePr>
          <p:cNvPr id="6" name="表 5">
            <a:extLst>
              <a:ext uri="{FF2B5EF4-FFF2-40B4-BE49-F238E27FC236}">
                <a16:creationId xmlns:a16="http://schemas.microsoft.com/office/drawing/2014/main" id="{4B33E9BA-A829-1737-C790-F654D80272B4}"/>
              </a:ext>
            </a:extLst>
          </p:cNvPr>
          <p:cNvGraphicFramePr>
            <a:graphicFrameLocks noGrp="1"/>
          </p:cNvGraphicFramePr>
          <p:nvPr>
            <p:extLst>
              <p:ext uri="{D42A27DB-BD31-4B8C-83A1-F6EECF244321}">
                <p14:modId xmlns:p14="http://schemas.microsoft.com/office/powerpoint/2010/main" val="1632559339"/>
              </p:ext>
            </p:extLst>
          </p:nvPr>
        </p:nvGraphicFramePr>
        <p:xfrm>
          <a:off x="296862" y="5044372"/>
          <a:ext cx="6260945" cy="2621280"/>
        </p:xfrm>
        <a:graphic>
          <a:graphicData uri="http://schemas.openxmlformats.org/drawingml/2006/table">
            <a:tbl>
              <a:tblPr>
                <a:tableStyleId>{5C22544A-7EE6-4342-B048-85BDC9FD1C3A}</a:tableStyleId>
              </a:tblPr>
              <a:tblGrid>
                <a:gridCol w="1048703">
                  <a:extLst>
                    <a:ext uri="{9D8B030D-6E8A-4147-A177-3AD203B41FA5}">
                      <a16:colId xmlns:a16="http://schemas.microsoft.com/office/drawing/2014/main" val="1419476821"/>
                    </a:ext>
                  </a:extLst>
                </a:gridCol>
                <a:gridCol w="907200">
                  <a:extLst>
                    <a:ext uri="{9D8B030D-6E8A-4147-A177-3AD203B41FA5}">
                      <a16:colId xmlns:a16="http://schemas.microsoft.com/office/drawing/2014/main" val="2738054804"/>
                    </a:ext>
                  </a:extLst>
                </a:gridCol>
                <a:gridCol w="1051877">
                  <a:extLst>
                    <a:ext uri="{9D8B030D-6E8A-4147-A177-3AD203B41FA5}">
                      <a16:colId xmlns:a16="http://schemas.microsoft.com/office/drawing/2014/main" val="1089177251"/>
                    </a:ext>
                  </a:extLst>
                </a:gridCol>
                <a:gridCol w="1294765">
                  <a:extLst>
                    <a:ext uri="{9D8B030D-6E8A-4147-A177-3AD203B41FA5}">
                      <a16:colId xmlns:a16="http://schemas.microsoft.com/office/drawing/2014/main" val="4098133445"/>
                    </a:ext>
                  </a:extLst>
                </a:gridCol>
                <a:gridCol w="907200">
                  <a:extLst>
                    <a:ext uri="{9D8B030D-6E8A-4147-A177-3AD203B41FA5}">
                      <a16:colId xmlns:a16="http://schemas.microsoft.com/office/drawing/2014/main" val="626603801"/>
                    </a:ext>
                  </a:extLst>
                </a:gridCol>
                <a:gridCol w="1051200">
                  <a:extLst>
                    <a:ext uri="{9D8B030D-6E8A-4147-A177-3AD203B41FA5}">
                      <a16:colId xmlns:a16="http://schemas.microsoft.com/office/drawing/2014/main" val="1147937661"/>
                    </a:ext>
                  </a:extLst>
                </a:gridCol>
              </a:tblGrid>
              <a:tr h="226632">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疾患名</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罹患の有無</a:t>
                      </a:r>
                      <a:br>
                        <a:rPr lang="ja-JP" altLang="en-US" sz="900" u="none" strike="noStrike" dirty="0">
                          <a:effectLst/>
                        </a:rPr>
                      </a:br>
                      <a:r>
                        <a:rPr lang="ja-JP" altLang="en-US" sz="900" u="none" strike="noStrike" dirty="0">
                          <a:effectLst/>
                        </a:rPr>
                        <a:t>（いずれかに○）</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900" u="none" strike="noStrike" dirty="0">
                          <a:effectLst/>
                        </a:rPr>
                        <a:t>かかった年月</a:t>
                      </a:r>
                      <a:br>
                        <a:rPr lang="ja-JP" altLang="en-US" sz="900" u="none" strike="noStrike" dirty="0">
                          <a:effectLst/>
                        </a:rPr>
                      </a:br>
                      <a:r>
                        <a:rPr lang="ja-JP" altLang="en-US" sz="900" u="none" strike="noStrike" dirty="0">
                          <a:effectLst/>
                        </a:rPr>
                        <a:t>（わかる範囲で）</a:t>
                      </a:r>
                      <a:endParaRPr lang="ja-JP" altLang="en-US" sz="9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66596246"/>
                  </a:ext>
                </a:extLst>
              </a:tr>
              <a:tr h="0">
                <a:tc>
                  <a:txBody>
                    <a:bodyPr/>
                    <a:lstStyle/>
                    <a:p>
                      <a:pPr algn="l" fontAlgn="ctr"/>
                      <a:r>
                        <a:rPr lang="ja-JP" altLang="en-US" sz="700" b="1" u="none" strike="noStrike" dirty="0">
                          <a:effectLst/>
                        </a:rPr>
                        <a:t>百日せき</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新型コロナウイルス感染症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2102726"/>
                  </a:ext>
                </a:extLst>
              </a:tr>
              <a:tr h="0">
                <a:tc>
                  <a:txBody>
                    <a:bodyPr/>
                    <a:lstStyle/>
                    <a:p>
                      <a:pPr algn="l" fontAlgn="ctr"/>
                      <a:r>
                        <a:rPr lang="ja-JP" altLang="en-US" sz="700" b="1" u="none" strike="noStrike" dirty="0">
                          <a:effectLst/>
                        </a:rPr>
                        <a:t>ジフテリア</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ヒトパピローマウイルス感染症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1343131"/>
                  </a:ext>
                </a:extLst>
              </a:tr>
              <a:tr h="0">
                <a:tc>
                  <a:txBody>
                    <a:bodyPr/>
                    <a:lstStyle/>
                    <a:p>
                      <a:pPr algn="l" fontAlgn="ctr"/>
                      <a:r>
                        <a:rPr lang="ja-JP" altLang="en-US" sz="700" b="1" u="none" strike="noStrike" dirty="0">
                          <a:effectLst/>
                        </a:rPr>
                        <a:t>破傷風</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水痘 （水ぼうそう）</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411587"/>
                  </a:ext>
                </a:extLst>
              </a:tr>
              <a:tr h="0">
                <a:tc>
                  <a:txBody>
                    <a:bodyPr/>
                    <a:lstStyle/>
                    <a:p>
                      <a:pPr algn="l" fontAlgn="ctr"/>
                      <a:r>
                        <a:rPr lang="ja-JP" altLang="en-US" sz="700" b="1" u="none" strike="noStrike" dirty="0">
                          <a:effectLst/>
                        </a:rPr>
                        <a:t>ポリオ</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rgbClr val="000000"/>
                          </a:solidFill>
                          <a:effectLst/>
                          <a:latin typeface="+mn-ea"/>
                          <a:ea typeface="+mn-ea"/>
                        </a:rPr>
                        <a:t>B</a:t>
                      </a:r>
                      <a:r>
                        <a:rPr lang="ja-JP" altLang="en-US" sz="700" b="1" i="0" u="none" strike="noStrike" dirty="0">
                          <a:solidFill>
                            <a:srgbClr val="000000"/>
                          </a:solidFill>
                          <a:effectLst/>
                          <a:latin typeface="+mn-ea"/>
                          <a:ea typeface="+mn-ea"/>
                        </a:rPr>
                        <a:t>型肝炎</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771366"/>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麻しん （はしか）</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ロタウイルス感染症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272357"/>
                  </a:ext>
                </a:extLst>
              </a:tr>
              <a:tr h="0">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700" b="1" u="none" strike="noStrike" dirty="0">
                          <a:effectLst/>
                        </a:rPr>
                        <a:t>風しん</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おたふくかぜ</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1020307"/>
                  </a:ext>
                </a:extLst>
              </a:tr>
              <a:tr h="0">
                <a:tc>
                  <a:txBody>
                    <a:bodyPr/>
                    <a:lstStyle/>
                    <a:p>
                      <a:pPr algn="l" fontAlgn="ctr"/>
                      <a:r>
                        <a:rPr lang="ja-JP" altLang="en-US" sz="700" b="1" u="none" strike="noStrike" dirty="0">
                          <a:effectLst/>
                        </a:rPr>
                        <a:t>日本脳炎</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rgbClr val="000000"/>
                          </a:solidFill>
                          <a:effectLst/>
                          <a:latin typeface="+mn-ea"/>
                          <a:ea typeface="+mn-ea"/>
                        </a:rPr>
                        <a:t>髄膜炎菌感染症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5318554"/>
                  </a:ext>
                </a:extLst>
              </a:tr>
              <a:tr h="0">
                <a:tc>
                  <a:txBody>
                    <a:bodyPr/>
                    <a:lstStyle/>
                    <a:p>
                      <a:pPr algn="l" fontAlgn="ctr"/>
                      <a:r>
                        <a:rPr lang="ja-JP" altLang="en-US" sz="700" b="1" u="none" strike="noStrike" dirty="0">
                          <a:effectLst/>
                        </a:rPr>
                        <a:t>インフルエンザ菌感染症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chemeClr val="tx1"/>
                          </a:solidFill>
                          <a:effectLst/>
                          <a:latin typeface="+mn-ea"/>
                          <a:ea typeface="+mn-ea"/>
                        </a:rPr>
                        <a:t>A</a:t>
                      </a:r>
                      <a:r>
                        <a:rPr lang="ja-JP" altLang="en-US" sz="700" b="1" i="0" u="none" strike="noStrike" dirty="0">
                          <a:solidFill>
                            <a:schemeClr val="tx1"/>
                          </a:solidFill>
                          <a:effectLst/>
                          <a:latin typeface="+mn-ea"/>
                          <a:ea typeface="+mn-ea"/>
                        </a:rPr>
                        <a:t>型インフルエンザ</a:t>
                      </a:r>
                      <a:endParaRPr lang="en-US" altLang="ja-JP" sz="700" b="1" i="0" u="none" strike="noStrike" dirty="0">
                        <a:solidFill>
                          <a:schemeClr val="tx1"/>
                        </a:solidFill>
                        <a:effectLst/>
                        <a:latin typeface="+mn-ea"/>
                        <a:ea typeface="+mn-ea"/>
                      </a:endParaRPr>
                    </a:p>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600" b="1" i="0" u="none" strike="noStrike" dirty="0">
                          <a:solidFill>
                            <a:schemeClr val="tx1"/>
                          </a:solidFill>
                          <a:effectLst/>
                          <a:latin typeface="+mn-ea"/>
                          <a:ea typeface="+mn-ea"/>
                        </a:rPr>
                        <a:t>（</a:t>
                      </a:r>
                      <a:r>
                        <a:rPr lang="en-US" altLang="ja-JP" sz="600" b="1" i="0" u="none" strike="noStrike" dirty="0">
                          <a:solidFill>
                            <a:schemeClr val="tx1"/>
                          </a:solidFill>
                          <a:effectLst/>
                          <a:latin typeface="+mn-ea"/>
                          <a:ea typeface="+mn-ea"/>
                        </a:rPr>
                        <a:t>2024</a:t>
                      </a:r>
                      <a:r>
                        <a:rPr lang="ja-JP" altLang="en-US" sz="600" b="1" i="0" u="none" strike="noStrike" dirty="0">
                          <a:solidFill>
                            <a:schemeClr val="tx1"/>
                          </a:solidFill>
                          <a:effectLst/>
                          <a:latin typeface="+mn-ea"/>
                          <a:ea typeface="+mn-ea"/>
                        </a:rPr>
                        <a:t>年</a:t>
                      </a:r>
                      <a:r>
                        <a:rPr lang="en-US" altLang="ja-JP" sz="600" b="1" i="0" u="none" strike="noStrike" dirty="0">
                          <a:solidFill>
                            <a:schemeClr val="tx1"/>
                          </a:solidFill>
                          <a:effectLst/>
                          <a:latin typeface="+mn-ea"/>
                          <a:ea typeface="+mn-ea"/>
                        </a:rPr>
                        <a:t>10</a:t>
                      </a:r>
                      <a:r>
                        <a:rPr lang="ja-JP" altLang="en-US" sz="6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6506516"/>
                  </a:ext>
                </a:extLst>
              </a:tr>
              <a:tr h="0">
                <a:tc>
                  <a:txBody>
                    <a:bodyPr/>
                    <a:lstStyle/>
                    <a:p>
                      <a:pPr algn="l" fontAlgn="ctr"/>
                      <a:r>
                        <a:rPr lang="ja-JP" altLang="en-US" sz="700" b="1" u="none" strike="noStrike" dirty="0">
                          <a:effectLst/>
                        </a:rPr>
                        <a:t>肺炎球菌感染症</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700" b="1" i="0" u="none" strike="noStrike" dirty="0">
                          <a:solidFill>
                            <a:schemeClr val="tx1"/>
                          </a:solidFill>
                          <a:effectLst/>
                          <a:latin typeface="+mn-ea"/>
                          <a:ea typeface="+mn-ea"/>
                        </a:rPr>
                        <a:t>B</a:t>
                      </a:r>
                      <a:r>
                        <a:rPr lang="ja-JP" altLang="en-US" sz="700" b="1" i="0" u="none" strike="noStrike" dirty="0">
                          <a:solidFill>
                            <a:schemeClr val="tx1"/>
                          </a:solidFill>
                          <a:effectLst/>
                          <a:latin typeface="+mn-ea"/>
                          <a:ea typeface="+mn-ea"/>
                        </a:rPr>
                        <a:t>型インフルエンザ</a:t>
                      </a:r>
                      <a:endParaRPr lang="en-US" altLang="ja-JP" sz="700" b="1" i="0" u="none" strike="noStrike" dirty="0">
                        <a:solidFill>
                          <a:schemeClr val="tx1"/>
                        </a:solidFill>
                        <a:effectLst/>
                        <a:latin typeface="+mn-ea"/>
                        <a:ea typeface="+mn-ea"/>
                      </a:endParaRPr>
                    </a:p>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600" b="1" i="0" u="none" strike="noStrike" dirty="0">
                          <a:solidFill>
                            <a:schemeClr val="tx1"/>
                          </a:solidFill>
                          <a:effectLst/>
                          <a:latin typeface="+mn-ea"/>
                          <a:ea typeface="+mn-ea"/>
                        </a:rPr>
                        <a:t>（</a:t>
                      </a:r>
                      <a:r>
                        <a:rPr lang="en-US" altLang="ja-JP" sz="600" b="1" i="0" u="none" strike="noStrike" dirty="0">
                          <a:solidFill>
                            <a:schemeClr val="tx1"/>
                          </a:solidFill>
                          <a:effectLst/>
                          <a:latin typeface="+mn-ea"/>
                          <a:ea typeface="+mn-ea"/>
                        </a:rPr>
                        <a:t>2024</a:t>
                      </a:r>
                      <a:r>
                        <a:rPr lang="ja-JP" altLang="en-US" sz="600" b="1" i="0" u="none" strike="noStrike" dirty="0">
                          <a:solidFill>
                            <a:schemeClr val="tx1"/>
                          </a:solidFill>
                          <a:effectLst/>
                          <a:latin typeface="+mn-ea"/>
                          <a:ea typeface="+mn-ea"/>
                        </a:rPr>
                        <a:t>年</a:t>
                      </a:r>
                      <a:r>
                        <a:rPr lang="en-US" altLang="ja-JP" sz="600" b="1" i="0" u="none" strike="noStrike" dirty="0">
                          <a:solidFill>
                            <a:schemeClr val="tx1"/>
                          </a:solidFill>
                          <a:effectLst/>
                          <a:latin typeface="+mn-ea"/>
                          <a:ea typeface="+mn-ea"/>
                        </a:rPr>
                        <a:t>10</a:t>
                      </a:r>
                      <a:r>
                        <a:rPr lang="ja-JP" altLang="en-US" sz="6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6571066"/>
                  </a:ext>
                </a:extLst>
              </a:tr>
              <a:tr h="0">
                <a:tc>
                  <a:txBody>
                    <a:bodyPr/>
                    <a:lstStyle/>
                    <a:p>
                      <a:pPr algn="l" fontAlgn="ctr"/>
                      <a:r>
                        <a:rPr lang="ja-JP" altLang="en-US" sz="700" b="1" u="none" strike="noStrike" dirty="0">
                          <a:effectLst/>
                        </a:rPr>
                        <a:t>帯状疱疹</a:t>
                      </a:r>
                      <a:endParaRPr lang="ja-JP" altLang="en-US" sz="700" b="1" i="0" u="none" strike="noStrike" dirty="0">
                        <a:solidFill>
                          <a:srgbClr val="000000"/>
                        </a:solidFill>
                        <a:effectLst/>
                        <a:latin typeface="游ゴシック Light" panose="020B0300000000000000" pitchFamily="50" charset="-128"/>
                        <a:ea typeface="游ゴシック Light" panose="020B0300000000000000"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700" b="1" i="0" u="none" strike="noStrike" dirty="0">
                          <a:solidFill>
                            <a:schemeClr val="tx1"/>
                          </a:solidFill>
                          <a:effectLst/>
                          <a:latin typeface="+mn-ea"/>
                          <a:ea typeface="+mn-ea"/>
                        </a:rPr>
                        <a:t>インフルエンザ （型不明）</a:t>
                      </a:r>
                      <a:endParaRPr lang="en-US" altLang="ja-JP" sz="700" b="1" i="0" u="none" strike="noStrike" dirty="0">
                        <a:solidFill>
                          <a:schemeClr val="tx1"/>
                        </a:solidFill>
                        <a:effectLst/>
                        <a:latin typeface="+mn-ea"/>
                        <a:ea typeface="+mn-ea"/>
                      </a:endParaRPr>
                    </a:p>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600" b="1" i="0" u="none" strike="noStrike" dirty="0">
                          <a:solidFill>
                            <a:schemeClr val="tx1"/>
                          </a:solidFill>
                          <a:effectLst/>
                          <a:latin typeface="+mn-ea"/>
                          <a:ea typeface="+mn-ea"/>
                        </a:rPr>
                        <a:t>（</a:t>
                      </a:r>
                      <a:r>
                        <a:rPr lang="en-US" altLang="ja-JP" sz="600" b="1" i="0" u="none" strike="noStrike" dirty="0">
                          <a:solidFill>
                            <a:schemeClr val="tx1"/>
                          </a:solidFill>
                          <a:effectLst/>
                          <a:latin typeface="+mn-ea"/>
                          <a:ea typeface="+mn-ea"/>
                        </a:rPr>
                        <a:t>2024</a:t>
                      </a:r>
                      <a:r>
                        <a:rPr lang="ja-JP" altLang="en-US" sz="600" b="1" i="0" u="none" strike="noStrike" dirty="0">
                          <a:solidFill>
                            <a:schemeClr val="tx1"/>
                          </a:solidFill>
                          <a:effectLst/>
                          <a:latin typeface="+mn-ea"/>
                          <a:ea typeface="+mn-ea"/>
                        </a:rPr>
                        <a:t>年</a:t>
                      </a:r>
                      <a:r>
                        <a:rPr lang="en-US" altLang="ja-JP" sz="600" b="1" i="0" u="none" strike="noStrike" dirty="0">
                          <a:solidFill>
                            <a:schemeClr val="tx1"/>
                          </a:solidFill>
                          <a:effectLst/>
                          <a:latin typeface="+mn-ea"/>
                          <a:ea typeface="+mn-ea"/>
                        </a:rPr>
                        <a:t>10</a:t>
                      </a:r>
                      <a:r>
                        <a:rPr lang="ja-JP" altLang="en-US" sz="600" b="1" i="0" u="none" strike="noStrike" dirty="0">
                          <a:solidFill>
                            <a:schemeClr val="tx1"/>
                          </a:solidFill>
                          <a:effectLst/>
                          <a:latin typeface="+mn-ea"/>
                          <a:ea typeface="+mn-ea"/>
                        </a:rPr>
                        <a:t>月～採血日）</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ja-JP" altLang="en-US" sz="700" u="none" strike="noStrike" dirty="0">
                          <a:effectLst/>
                        </a:rPr>
                        <a:t>有り ・ 無し ・ 不明</a:t>
                      </a:r>
                      <a:endParaRPr lang="ja-JP" altLang="en-US" sz="7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700" spc="0" dirty="0"/>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5807285"/>
                  </a:ext>
                </a:extLst>
              </a:tr>
            </a:tbl>
          </a:graphicData>
        </a:graphic>
      </p:graphicFrame>
      <p:sp>
        <p:nvSpPr>
          <p:cNvPr id="8" name="テキスト ボックス 7">
            <a:extLst>
              <a:ext uri="{FF2B5EF4-FFF2-40B4-BE49-F238E27FC236}">
                <a16:creationId xmlns:a16="http://schemas.microsoft.com/office/drawing/2014/main" id="{DD08ADD0-C6C6-DBC3-DBED-728D93A7E5C0}"/>
              </a:ext>
            </a:extLst>
          </p:cNvPr>
          <p:cNvSpPr txBox="1"/>
          <p:nvPr/>
        </p:nvSpPr>
        <p:spPr>
          <a:xfrm>
            <a:off x="262450" y="27938"/>
            <a:ext cx="1258358" cy="161583"/>
          </a:xfrm>
          <a:prstGeom prst="rect">
            <a:avLst/>
          </a:prstGeom>
          <a:noFill/>
        </p:spPr>
        <p:txBody>
          <a:bodyPr wrap="none" lIns="0" tIns="0" rIns="0" bIns="0" rtlCol="0">
            <a:spAutoFit/>
          </a:bodyPr>
          <a:lstStyle/>
          <a:p>
            <a:r>
              <a:rPr lang="ja-JP" altLang="en-US" sz="1050" dirty="0"/>
              <a:t>表面からつづきます。</a:t>
            </a:r>
            <a:endParaRPr kumimoji="1" lang="ja-JP" altLang="en-US" sz="1050" dirty="0"/>
          </a:p>
        </p:txBody>
      </p:sp>
      <p:sp>
        <p:nvSpPr>
          <p:cNvPr id="2" name="テキスト ボックス 1">
            <a:extLst>
              <a:ext uri="{FF2B5EF4-FFF2-40B4-BE49-F238E27FC236}">
                <a16:creationId xmlns:a16="http://schemas.microsoft.com/office/drawing/2014/main" id="{D84DD457-C771-3B46-5B18-3577514B7EA9}"/>
              </a:ext>
            </a:extLst>
          </p:cNvPr>
          <p:cNvSpPr txBox="1"/>
          <p:nvPr/>
        </p:nvSpPr>
        <p:spPr>
          <a:xfrm>
            <a:off x="296863" y="9687303"/>
            <a:ext cx="1796967" cy="153888"/>
          </a:xfrm>
          <a:prstGeom prst="rect">
            <a:avLst/>
          </a:prstGeom>
          <a:noFill/>
        </p:spPr>
        <p:txBody>
          <a:bodyPr wrap="none" lIns="0" tIns="0" rIns="0" bIns="0" rtlCol="0">
            <a:spAutoFit/>
          </a:bodyPr>
          <a:lstStyle/>
          <a:p>
            <a:pPr algn="r"/>
            <a:r>
              <a:rPr kumimoji="1" lang="ja-JP" altLang="en-US" sz="1000" dirty="0"/>
              <a:t>ご協力ありがとうございました。</a:t>
            </a:r>
          </a:p>
        </p:txBody>
      </p:sp>
      <p:sp>
        <p:nvSpPr>
          <p:cNvPr id="9" name="四角形: 角を丸くする 8">
            <a:extLst>
              <a:ext uri="{FF2B5EF4-FFF2-40B4-BE49-F238E27FC236}">
                <a16:creationId xmlns:a16="http://schemas.microsoft.com/office/drawing/2014/main" id="{67CCDBFB-F2A1-9BCF-0208-D34047157319}"/>
              </a:ext>
            </a:extLst>
          </p:cNvPr>
          <p:cNvSpPr/>
          <p:nvPr/>
        </p:nvSpPr>
        <p:spPr>
          <a:xfrm>
            <a:off x="262451" y="7763288"/>
            <a:ext cx="6264272" cy="216000"/>
          </a:xfrm>
          <a:prstGeom prst="roundRect">
            <a:avLst>
              <a:gd name="adj" fmla="val 5000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EA4FD34-7B14-2460-3B4F-1F2919E15343}"/>
              </a:ext>
            </a:extLst>
          </p:cNvPr>
          <p:cNvSpPr txBox="1"/>
          <p:nvPr/>
        </p:nvSpPr>
        <p:spPr>
          <a:xfrm>
            <a:off x="262451" y="7776804"/>
            <a:ext cx="6264272" cy="184666"/>
          </a:xfrm>
          <a:prstGeom prst="rect">
            <a:avLst/>
          </a:prstGeom>
          <a:noFill/>
        </p:spPr>
        <p:txBody>
          <a:bodyPr wrap="square" lIns="0" tIns="0" rIns="0" bIns="0" rtlCol="0">
            <a:spAutoFit/>
          </a:bodyPr>
          <a:lstStyle/>
          <a:p>
            <a:pPr algn="ctr"/>
            <a:r>
              <a:rPr kumimoji="1" lang="ja-JP" altLang="en-US" sz="1200" b="1" spc="300" dirty="0">
                <a:solidFill>
                  <a:schemeClr val="bg1"/>
                </a:solidFill>
              </a:rPr>
              <a:t>その他の予防接種</a:t>
            </a:r>
            <a:r>
              <a:rPr lang="ja-JP" altLang="en-US" sz="1200" b="1" spc="300" dirty="0">
                <a:solidFill>
                  <a:schemeClr val="bg1"/>
                </a:solidFill>
              </a:rPr>
              <a:t>歴</a:t>
            </a:r>
            <a:r>
              <a:rPr kumimoji="1" lang="ja-JP" altLang="en-US" sz="1100" b="1" dirty="0">
                <a:solidFill>
                  <a:schemeClr val="bg1"/>
                </a:solidFill>
              </a:rPr>
              <a:t>（予備</a:t>
            </a:r>
            <a:r>
              <a:rPr lang="ja-JP" altLang="en-US" sz="1100" b="1" dirty="0">
                <a:solidFill>
                  <a:schemeClr val="bg1"/>
                </a:solidFill>
              </a:rPr>
              <a:t>欄</a:t>
            </a:r>
            <a:r>
              <a:rPr kumimoji="1" lang="ja-JP" altLang="en-US" sz="1100" b="1" dirty="0">
                <a:solidFill>
                  <a:schemeClr val="bg1"/>
                </a:solidFill>
              </a:rPr>
              <a:t>）</a:t>
            </a:r>
            <a:endParaRPr kumimoji="1" lang="ja-JP" altLang="en-US" sz="1200" b="1" dirty="0">
              <a:solidFill>
                <a:schemeClr val="bg1"/>
              </a:solidFill>
            </a:endParaRPr>
          </a:p>
        </p:txBody>
      </p:sp>
      <p:sp>
        <p:nvSpPr>
          <p:cNvPr id="11" name="テキスト ボックス 10">
            <a:extLst>
              <a:ext uri="{FF2B5EF4-FFF2-40B4-BE49-F238E27FC236}">
                <a16:creationId xmlns:a16="http://schemas.microsoft.com/office/drawing/2014/main" id="{2994319E-3767-AF42-D453-7EAB4358D1EE}"/>
              </a:ext>
            </a:extLst>
          </p:cNvPr>
          <p:cNvSpPr txBox="1"/>
          <p:nvPr/>
        </p:nvSpPr>
        <p:spPr>
          <a:xfrm>
            <a:off x="262450" y="8054282"/>
            <a:ext cx="6484328" cy="161583"/>
          </a:xfrm>
          <a:prstGeom prst="rect">
            <a:avLst/>
          </a:prstGeom>
          <a:noFill/>
        </p:spPr>
        <p:txBody>
          <a:bodyPr wrap="square" lIns="0" tIns="0" rIns="0" bIns="0" rtlCol="0">
            <a:spAutoFit/>
          </a:bodyPr>
          <a:lstStyle/>
          <a:p>
            <a:r>
              <a:rPr lang="ja-JP" altLang="en-US" sz="1050" dirty="0"/>
              <a:t>上記以外のワクチンの接種歴がある方は、ご記入ください。</a:t>
            </a:r>
            <a:endParaRPr lang="en-US" altLang="ja-JP" sz="1050" dirty="0"/>
          </a:p>
        </p:txBody>
      </p:sp>
      <p:graphicFrame>
        <p:nvGraphicFramePr>
          <p:cNvPr id="12" name="表 11">
            <a:extLst>
              <a:ext uri="{FF2B5EF4-FFF2-40B4-BE49-F238E27FC236}">
                <a16:creationId xmlns:a16="http://schemas.microsoft.com/office/drawing/2014/main" id="{43429542-702F-91B6-1E9A-C275B8B8B713}"/>
              </a:ext>
            </a:extLst>
          </p:cNvPr>
          <p:cNvGraphicFramePr>
            <a:graphicFrameLocks noGrp="1"/>
          </p:cNvGraphicFramePr>
          <p:nvPr>
            <p:extLst>
              <p:ext uri="{D42A27DB-BD31-4B8C-83A1-F6EECF244321}">
                <p14:modId xmlns:p14="http://schemas.microsoft.com/office/powerpoint/2010/main" val="119140343"/>
              </p:ext>
            </p:extLst>
          </p:nvPr>
        </p:nvGraphicFramePr>
        <p:xfrm>
          <a:off x="296863" y="8293735"/>
          <a:ext cx="6291663" cy="1295400"/>
        </p:xfrm>
        <a:graphic>
          <a:graphicData uri="http://schemas.openxmlformats.org/drawingml/2006/table">
            <a:tbl>
              <a:tblPr firstRow="1" bandRow="1">
                <a:tableStyleId>{5940675A-B579-460E-94D1-54222C63F5DA}</a:tableStyleId>
              </a:tblPr>
              <a:tblGrid>
                <a:gridCol w="2155667">
                  <a:extLst>
                    <a:ext uri="{9D8B030D-6E8A-4147-A177-3AD203B41FA5}">
                      <a16:colId xmlns:a16="http://schemas.microsoft.com/office/drawing/2014/main" val="2366019127"/>
                    </a:ext>
                  </a:extLst>
                </a:gridCol>
                <a:gridCol w="2067998">
                  <a:extLst>
                    <a:ext uri="{9D8B030D-6E8A-4147-A177-3AD203B41FA5}">
                      <a16:colId xmlns:a16="http://schemas.microsoft.com/office/drawing/2014/main" val="891900194"/>
                    </a:ext>
                  </a:extLst>
                </a:gridCol>
                <a:gridCol w="2067998">
                  <a:extLst>
                    <a:ext uri="{9D8B030D-6E8A-4147-A177-3AD203B41FA5}">
                      <a16:colId xmlns:a16="http://schemas.microsoft.com/office/drawing/2014/main" val="169145040"/>
                    </a:ext>
                  </a:extLst>
                </a:gridCol>
              </a:tblGrid>
              <a:tr h="154000">
                <a:tc>
                  <a:txBody>
                    <a:bodyPr/>
                    <a:lstStyle/>
                    <a:p>
                      <a:pPr algn="l"/>
                      <a:r>
                        <a:rPr kumimoji="1" lang="ja-JP" altLang="en-US" sz="900" b="1" spc="0" dirty="0">
                          <a:latin typeface="+mn-ea"/>
                          <a:ea typeface="+mn-ea"/>
                        </a:rPr>
                        <a:t>ワクチン名</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接種回数 （いずれかに〇）</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kumimoji="1" lang="ja-JP" altLang="en-US" sz="900" spc="0" dirty="0">
                          <a:latin typeface="+mn-ea"/>
                          <a:ea typeface="+mn-ea"/>
                        </a:rPr>
                        <a:t>最後に接種した年月 （わかる範囲で）</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8052076"/>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88674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343196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3082329"/>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1644198"/>
                  </a:ext>
                </a:extLst>
              </a:tr>
              <a:tr h="154000">
                <a:tc>
                  <a:txBody>
                    <a:bodyPr/>
                    <a:lstStyle/>
                    <a:p>
                      <a:pPr algn="l"/>
                      <a:endParaRPr kumimoji="1" lang="ja-JP" altLang="en-US" sz="700" b="1" spc="0" dirty="0">
                        <a:latin typeface="+mn-ea"/>
                        <a:ea typeface="+mn-ea"/>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800" spc="0" dirty="0">
                          <a:latin typeface="+mn-ea"/>
                          <a:ea typeface="+mn-ea"/>
                        </a:rPr>
                        <a:t>不明 ・ わかる（　　　回）</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800" spc="0" dirty="0">
                          <a:latin typeface="+mn-ea"/>
                          <a:ea typeface="+mn-ea"/>
                        </a:rPr>
                        <a:t>西暦　　　　　　　年　　　 　月</a:t>
                      </a: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4763337"/>
                  </a:ext>
                </a:extLst>
              </a:tr>
            </a:tbl>
          </a:graphicData>
        </a:graphic>
      </p:graphicFrame>
      <p:sp>
        <p:nvSpPr>
          <p:cNvPr id="7" name="テキスト ボックス 6">
            <a:extLst>
              <a:ext uri="{FF2B5EF4-FFF2-40B4-BE49-F238E27FC236}">
                <a16:creationId xmlns:a16="http://schemas.microsoft.com/office/drawing/2014/main" id="{AC689E6A-B67A-05C1-22BD-516774DE2CC9}"/>
              </a:ext>
            </a:extLst>
          </p:cNvPr>
          <p:cNvSpPr txBox="1"/>
          <p:nvPr/>
        </p:nvSpPr>
        <p:spPr>
          <a:xfrm>
            <a:off x="5528789" y="0"/>
            <a:ext cx="1329211" cy="246221"/>
          </a:xfrm>
          <a:prstGeom prst="rect">
            <a:avLst/>
          </a:prstGeom>
          <a:noFill/>
        </p:spPr>
        <p:txBody>
          <a:bodyPr wrap="square" rtlCol="0">
            <a:spAutoFit/>
          </a:bodyPr>
          <a:lstStyle/>
          <a:p>
            <a:pPr algn="r"/>
            <a:r>
              <a:rPr kumimoji="1" lang="ja-JP" altLang="en-US" sz="1000" dirty="0"/>
              <a:t>参考資料</a:t>
            </a:r>
            <a:r>
              <a:rPr kumimoji="1" lang="en-US" altLang="ja-JP" sz="1000" dirty="0"/>
              <a:t>4</a:t>
            </a:r>
            <a:endParaRPr kumimoji="1" lang="ja-JP" altLang="en-US" sz="1000" dirty="0"/>
          </a:p>
        </p:txBody>
      </p:sp>
    </p:spTree>
    <p:extLst>
      <p:ext uri="{BB962C8B-B14F-4D97-AF65-F5344CB8AC3E}">
        <p14:creationId xmlns:p14="http://schemas.microsoft.com/office/powerpoint/2010/main" val="113519902"/>
      </p:ext>
    </p:extLst>
  </p:cSld>
  <p:clrMapOvr>
    <a:masterClrMapping/>
  </p:clrMapOvr>
</p:sld>
</file>

<file path=ppt/theme/theme1.xml><?xml version="1.0" encoding="utf-8"?>
<a:theme xmlns:a="http://schemas.openxmlformats.org/drawingml/2006/main" name="Office テーマ">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ユーザー定義 3">
      <a:majorFont>
        <a:latin typeface="Arial"/>
        <a:ea typeface="BIZ UDPゴシック"/>
        <a:cs typeface=""/>
      </a:majorFont>
      <a:minorFont>
        <a:latin typeface="Arial"/>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AC6A6558581B449BB8F6EBF08CDDD98" ma:contentTypeVersion="6" ma:contentTypeDescription="新しいドキュメントを作成します。" ma:contentTypeScope="" ma:versionID="f9c3ea5af0d61059ba39856d8912d7dd">
  <xsd:schema xmlns:xsd="http://www.w3.org/2001/XMLSchema" xmlns:xs="http://www.w3.org/2001/XMLSchema" xmlns:p="http://schemas.microsoft.com/office/2006/metadata/properties" xmlns:ns2="39acfcd3-84fd-444f-bcf7-57828a74cb1d" targetNamespace="http://schemas.microsoft.com/office/2006/metadata/properties" ma:root="true" ma:fieldsID="0318b6274df345c4b88a57ab4d628e30" ns2:_="">
    <xsd:import namespace="39acfcd3-84fd-444f-bcf7-57828a74cb1d"/>
    <xsd:element name="properties">
      <xsd:complexType>
        <xsd:sequence>
          <xsd:element name="documentManagement">
            <xsd:complexType>
              <xsd:all>
                <xsd:element ref="ns2:MediaServiceSearchProperties"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acfcd3-84fd-444f-bcf7-57828a74cb1d" elementFormDefault="qualified">
    <xsd:import namespace="http://schemas.microsoft.com/office/2006/documentManagement/types"/>
    <xsd:import namespace="http://schemas.microsoft.com/office/infopath/2007/PartnerControls"/>
    <xsd:element name="MediaServiceSearchProperties" ma:index="8" nillable="true" ma:displayName="MediaServiceSearchProperties" ma:hidden="true" ma:internalName="MediaServiceSearchProperties"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5ECF56-CAA6-490C-B7B2-339384680B4A}">
  <ds:schemaRefs>
    <ds:schemaRef ds:uri="http://schemas.microsoft.com/sharepoint/v3/contenttype/forms"/>
  </ds:schemaRefs>
</ds:datastoreItem>
</file>

<file path=customXml/itemProps2.xml><?xml version="1.0" encoding="utf-8"?>
<ds:datastoreItem xmlns:ds="http://schemas.openxmlformats.org/officeDocument/2006/customXml" ds:itemID="{9E2809B9-383A-455D-9E4A-0829AB83980B}">
  <ds:schemaRefs>
    <ds:schemaRef ds:uri="53c51fe6-19e4-4433-84ee-be5909579d85"/>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85e6e18b-26c1-4122-9e79-e6c53ac26d53"/>
    <ds:schemaRef ds:uri="http://purl.org/dc/terms/"/>
    <ds:schemaRef ds:uri="http://purl.org/dc/elements/1.1/"/>
  </ds:schemaRefs>
</ds:datastoreItem>
</file>

<file path=customXml/itemProps3.xml><?xml version="1.0" encoding="utf-8"?>
<ds:datastoreItem xmlns:ds="http://schemas.openxmlformats.org/officeDocument/2006/customXml" ds:itemID="{6F97FC43-C8FC-4C95-AE76-ECF1426EB04F}"/>
</file>

<file path=docProps/app.xml><?xml version="1.0" encoding="utf-8"?>
<Properties xmlns="http://schemas.openxmlformats.org/officeDocument/2006/extended-properties" xmlns:vt="http://schemas.openxmlformats.org/officeDocument/2006/docPropsVTypes">
  <Template/>
  <TotalTime>1219</TotalTime>
  <Words>3069</Words>
  <Application>Microsoft Office PowerPoint</Application>
  <PresentationFormat>A4 210 x 297 mm</PresentationFormat>
  <Paragraphs>621</Paragraphs>
  <Slides>4</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BIZ UDPゴシック</vt:lpstr>
      <vt:lpstr>ＭＳ Ｐゴシック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r11 vaccine</dc:creator>
  <cp:lastModifiedBy>HAYASHI, Ai /林愛</cp:lastModifiedBy>
  <cp:revision>93</cp:revision>
  <cp:lastPrinted>2026-04-10T07:12:25Z</cp:lastPrinted>
  <dcterms:created xsi:type="dcterms:W3CDTF">2025-03-19T06:59:44Z</dcterms:created>
  <dcterms:modified xsi:type="dcterms:W3CDTF">2026-04-10T10:54:44Z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0x0101001AC6A6558581B449BB8F6EBF08CDDD98</vt:lpwstr>
  </property>
</Properties>
</file>